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6257588" cy="9144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63024" autoAdjust="0"/>
  </p:normalViewPr>
  <p:slideViewPr>
    <p:cSldViewPr snapToGrid="0" snapToObjects="1">
      <p:cViewPr varScale="1">
        <p:scale>
          <a:sx n="34" d="100"/>
          <a:sy n="34" d="100"/>
        </p:scale>
        <p:origin x="1472" y="48"/>
      </p:cViewPr>
      <p:guideLst>
        <p:guide orient="horz" pos="2880"/>
        <p:guide pos="5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812810" marR="0" lvl="1" indent="-9" algn="l" rtl="0">
              <a:spcBef>
                <a:spcPts val="0"/>
              </a:spcBef>
              <a:buNone/>
              <a:defRPr sz="3200" b="0" i="0" u="none" strike="noStrike" cap="none">
                <a:solidFill>
                  <a:schemeClr val="dk1"/>
                </a:solidFill>
                <a:latin typeface="Calibri"/>
                <a:ea typeface="Calibri"/>
                <a:cs typeface="Calibri"/>
                <a:sym typeface="Calibri"/>
              </a:defRPr>
            </a:lvl2pPr>
            <a:lvl3pPr marL="1625620" marR="0" lvl="2" indent="-19" algn="l" rtl="0">
              <a:spcBef>
                <a:spcPts val="0"/>
              </a:spcBef>
              <a:buNone/>
              <a:defRPr sz="3200" b="0" i="0" u="none" strike="noStrike" cap="none">
                <a:solidFill>
                  <a:schemeClr val="dk1"/>
                </a:solidFill>
                <a:latin typeface="Calibri"/>
                <a:ea typeface="Calibri"/>
                <a:cs typeface="Calibri"/>
                <a:sym typeface="Calibri"/>
              </a:defRPr>
            </a:lvl3pPr>
            <a:lvl4pPr marL="2438430" marR="0" lvl="3" indent="-30" algn="l" rtl="0">
              <a:spcBef>
                <a:spcPts val="0"/>
              </a:spcBef>
              <a:buNone/>
              <a:defRPr sz="3200" b="0" i="0" u="none" strike="noStrike" cap="none">
                <a:solidFill>
                  <a:schemeClr val="dk1"/>
                </a:solidFill>
                <a:latin typeface="Calibri"/>
                <a:ea typeface="Calibri"/>
                <a:cs typeface="Calibri"/>
                <a:sym typeface="Calibri"/>
              </a:defRPr>
            </a:lvl4pPr>
            <a:lvl5pPr marL="3251241" marR="0" lvl="4" indent="-41" algn="l" rtl="0">
              <a:spcBef>
                <a:spcPts val="0"/>
              </a:spcBef>
              <a:buNone/>
              <a:defRPr sz="3200" b="0" i="0" u="none" strike="noStrike" cap="none">
                <a:solidFill>
                  <a:schemeClr val="dk1"/>
                </a:solidFill>
                <a:latin typeface="Calibri"/>
                <a:ea typeface="Calibri"/>
                <a:cs typeface="Calibri"/>
                <a:sym typeface="Calibri"/>
              </a:defRPr>
            </a:lvl5pPr>
            <a:lvl6pPr marL="4064051" marR="0" lvl="5" indent="-51" algn="l" rtl="0">
              <a:spcBef>
                <a:spcPts val="0"/>
              </a:spcBef>
              <a:buNone/>
              <a:defRPr sz="3200" b="0" i="0" u="none" strike="noStrike" cap="none">
                <a:solidFill>
                  <a:schemeClr val="dk1"/>
                </a:solidFill>
                <a:latin typeface="Calibri"/>
                <a:ea typeface="Calibri"/>
                <a:cs typeface="Calibri"/>
                <a:sym typeface="Calibri"/>
              </a:defRPr>
            </a:lvl6pPr>
            <a:lvl7pPr marL="4876861" marR="0" lvl="6" indent="-60" algn="l" rtl="0">
              <a:spcBef>
                <a:spcPts val="0"/>
              </a:spcBef>
              <a:buNone/>
              <a:defRPr sz="3200" b="0" i="0" u="none" strike="noStrike" cap="none">
                <a:solidFill>
                  <a:schemeClr val="dk1"/>
                </a:solidFill>
                <a:latin typeface="Calibri"/>
                <a:ea typeface="Calibri"/>
                <a:cs typeface="Calibri"/>
                <a:sym typeface="Calibri"/>
              </a:defRPr>
            </a:lvl7pPr>
            <a:lvl8pPr marL="5689671" marR="0" lvl="7" indent="-70" algn="l" rtl="0">
              <a:spcBef>
                <a:spcPts val="0"/>
              </a:spcBef>
              <a:buNone/>
              <a:defRPr sz="3200" b="0" i="0" u="none" strike="noStrike" cap="none">
                <a:solidFill>
                  <a:schemeClr val="dk1"/>
                </a:solidFill>
                <a:latin typeface="Calibri"/>
                <a:ea typeface="Calibri"/>
                <a:cs typeface="Calibri"/>
                <a:sym typeface="Calibri"/>
              </a:defRPr>
            </a:lvl8pPr>
            <a:lvl9pPr marL="6502480" marR="0" lvl="8" indent="-80" algn="l" rtl="0">
              <a:spcBef>
                <a:spcPts val="0"/>
              </a:spcBef>
              <a:buNone/>
              <a:defRPr sz="32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812810" marR="0" lvl="1" indent="-9" algn="l" rtl="0">
              <a:spcBef>
                <a:spcPts val="0"/>
              </a:spcBef>
              <a:buNone/>
              <a:defRPr sz="3200" b="0" i="0" u="none" strike="noStrike" cap="none">
                <a:solidFill>
                  <a:schemeClr val="dk1"/>
                </a:solidFill>
                <a:latin typeface="Calibri"/>
                <a:ea typeface="Calibri"/>
                <a:cs typeface="Calibri"/>
                <a:sym typeface="Calibri"/>
              </a:defRPr>
            </a:lvl2pPr>
            <a:lvl3pPr marL="1625620" marR="0" lvl="2" indent="-19" algn="l" rtl="0">
              <a:spcBef>
                <a:spcPts val="0"/>
              </a:spcBef>
              <a:buNone/>
              <a:defRPr sz="3200" b="0" i="0" u="none" strike="noStrike" cap="none">
                <a:solidFill>
                  <a:schemeClr val="dk1"/>
                </a:solidFill>
                <a:latin typeface="Calibri"/>
                <a:ea typeface="Calibri"/>
                <a:cs typeface="Calibri"/>
                <a:sym typeface="Calibri"/>
              </a:defRPr>
            </a:lvl3pPr>
            <a:lvl4pPr marL="2438430" marR="0" lvl="3" indent="-30" algn="l" rtl="0">
              <a:spcBef>
                <a:spcPts val="0"/>
              </a:spcBef>
              <a:buNone/>
              <a:defRPr sz="3200" b="0" i="0" u="none" strike="noStrike" cap="none">
                <a:solidFill>
                  <a:schemeClr val="dk1"/>
                </a:solidFill>
                <a:latin typeface="Calibri"/>
                <a:ea typeface="Calibri"/>
                <a:cs typeface="Calibri"/>
                <a:sym typeface="Calibri"/>
              </a:defRPr>
            </a:lvl4pPr>
            <a:lvl5pPr marL="3251241" marR="0" lvl="4" indent="-41" algn="l" rtl="0">
              <a:spcBef>
                <a:spcPts val="0"/>
              </a:spcBef>
              <a:buNone/>
              <a:defRPr sz="3200" b="0" i="0" u="none" strike="noStrike" cap="none">
                <a:solidFill>
                  <a:schemeClr val="dk1"/>
                </a:solidFill>
                <a:latin typeface="Calibri"/>
                <a:ea typeface="Calibri"/>
                <a:cs typeface="Calibri"/>
                <a:sym typeface="Calibri"/>
              </a:defRPr>
            </a:lvl5pPr>
            <a:lvl6pPr marL="4064051" marR="0" lvl="5" indent="-51" algn="l" rtl="0">
              <a:spcBef>
                <a:spcPts val="0"/>
              </a:spcBef>
              <a:buNone/>
              <a:defRPr sz="3200" b="0" i="0" u="none" strike="noStrike" cap="none">
                <a:solidFill>
                  <a:schemeClr val="dk1"/>
                </a:solidFill>
                <a:latin typeface="Calibri"/>
                <a:ea typeface="Calibri"/>
                <a:cs typeface="Calibri"/>
                <a:sym typeface="Calibri"/>
              </a:defRPr>
            </a:lvl6pPr>
            <a:lvl7pPr marL="4876861" marR="0" lvl="6" indent="-60" algn="l" rtl="0">
              <a:spcBef>
                <a:spcPts val="0"/>
              </a:spcBef>
              <a:buNone/>
              <a:defRPr sz="3200" b="0" i="0" u="none" strike="noStrike" cap="none">
                <a:solidFill>
                  <a:schemeClr val="dk1"/>
                </a:solidFill>
                <a:latin typeface="Calibri"/>
                <a:ea typeface="Calibri"/>
                <a:cs typeface="Calibri"/>
                <a:sym typeface="Calibri"/>
              </a:defRPr>
            </a:lvl7pPr>
            <a:lvl8pPr marL="5689671" marR="0" lvl="7" indent="-70" algn="l" rtl="0">
              <a:spcBef>
                <a:spcPts val="0"/>
              </a:spcBef>
              <a:buNone/>
              <a:defRPr sz="3200" b="0" i="0" u="none" strike="noStrike" cap="none">
                <a:solidFill>
                  <a:schemeClr val="dk1"/>
                </a:solidFill>
                <a:latin typeface="Calibri"/>
                <a:ea typeface="Calibri"/>
                <a:cs typeface="Calibri"/>
                <a:sym typeface="Calibri"/>
              </a:defRPr>
            </a:lvl8pPr>
            <a:lvl9pPr marL="6502480" marR="0" lvl="8" indent="-80" algn="l" rtl="0">
              <a:spcBef>
                <a:spcPts val="0"/>
              </a:spcBef>
              <a:buNone/>
              <a:defRPr sz="32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133" b="0" i="0" u="none" strike="noStrike" cap="none">
                <a:solidFill>
                  <a:schemeClr val="dk1"/>
                </a:solidFill>
                <a:latin typeface="Calibri"/>
                <a:ea typeface="Calibri"/>
                <a:cs typeface="Calibri"/>
                <a:sym typeface="Calibri"/>
              </a:defRPr>
            </a:lvl1pPr>
            <a:lvl2pPr marL="812810" marR="0" lvl="1" indent="-9" algn="l" rtl="0">
              <a:spcBef>
                <a:spcPts val="0"/>
              </a:spcBef>
              <a:buNone/>
              <a:defRPr sz="2133" b="0" i="0" u="none" strike="noStrike" cap="none">
                <a:solidFill>
                  <a:schemeClr val="dk1"/>
                </a:solidFill>
                <a:latin typeface="Calibri"/>
                <a:ea typeface="Calibri"/>
                <a:cs typeface="Calibri"/>
                <a:sym typeface="Calibri"/>
              </a:defRPr>
            </a:lvl2pPr>
            <a:lvl3pPr marL="1625620" marR="0" lvl="2" indent="-19" algn="l" rtl="0">
              <a:spcBef>
                <a:spcPts val="0"/>
              </a:spcBef>
              <a:buNone/>
              <a:defRPr sz="2133" b="0" i="0" u="none" strike="noStrike" cap="none">
                <a:solidFill>
                  <a:schemeClr val="dk1"/>
                </a:solidFill>
                <a:latin typeface="Calibri"/>
                <a:ea typeface="Calibri"/>
                <a:cs typeface="Calibri"/>
                <a:sym typeface="Calibri"/>
              </a:defRPr>
            </a:lvl3pPr>
            <a:lvl4pPr marL="2438430" marR="0" lvl="3" indent="-30" algn="l" rtl="0">
              <a:spcBef>
                <a:spcPts val="0"/>
              </a:spcBef>
              <a:buNone/>
              <a:defRPr sz="2133" b="0" i="0" u="none" strike="noStrike" cap="none">
                <a:solidFill>
                  <a:schemeClr val="dk1"/>
                </a:solidFill>
                <a:latin typeface="Calibri"/>
                <a:ea typeface="Calibri"/>
                <a:cs typeface="Calibri"/>
                <a:sym typeface="Calibri"/>
              </a:defRPr>
            </a:lvl4pPr>
            <a:lvl5pPr marL="3251241" marR="0" lvl="4" indent="-41" algn="l" rtl="0">
              <a:spcBef>
                <a:spcPts val="0"/>
              </a:spcBef>
              <a:buNone/>
              <a:defRPr sz="2133" b="0" i="0" u="none" strike="noStrike" cap="none">
                <a:solidFill>
                  <a:schemeClr val="dk1"/>
                </a:solidFill>
                <a:latin typeface="Calibri"/>
                <a:ea typeface="Calibri"/>
                <a:cs typeface="Calibri"/>
                <a:sym typeface="Calibri"/>
              </a:defRPr>
            </a:lvl5pPr>
            <a:lvl6pPr marL="4064051" marR="0" lvl="5" indent="-51" algn="l" rtl="0">
              <a:spcBef>
                <a:spcPts val="0"/>
              </a:spcBef>
              <a:buNone/>
              <a:defRPr sz="2133" b="0" i="0" u="none" strike="noStrike" cap="none">
                <a:solidFill>
                  <a:schemeClr val="dk1"/>
                </a:solidFill>
                <a:latin typeface="Calibri"/>
                <a:ea typeface="Calibri"/>
                <a:cs typeface="Calibri"/>
                <a:sym typeface="Calibri"/>
              </a:defRPr>
            </a:lvl6pPr>
            <a:lvl7pPr marL="4876861" marR="0" lvl="6" indent="-60" algn="l" rtl="0">
              <a:spcBef>
                <a:spcPts val="0"/>
              </a:spcBef>
              <a:buNone/>
              <a:defRPr sz="2133" b="0" i="0" u="none" strike="noStrike" cap="none">
                <a:solidFill>
                  <a:schemeClr val="dk1"/>
                </a:solidFill>
                <a:latin typeface="Calibri"/>
                <a:ea typeface="Calibri"/>
                <a:cs typeface="Calibri"/>
                <a:sym typeface="Calibri"/>
              </a:defRPr>
            </a:lvl7pPr>
            <a:lvl8pPr marL="5689671" marR="0" lvl="7" indent="-70" algn="l" rtl="0">
              <a:spcBef>
                <a:spcPts val="0"/>
              </a:spcBef>
              <a:buNone/>
              <a:defRPr sz="2133" b="0" i="0" u="none" strike="noStrike" cap="none">
                <a:solidFill>
                  <a:schemeClr val="dk1"/>
                </a:solidFill>
                <a:latin typeface="Calibri"/>
                <a:ea typeface="Calibri"/>
                <a:cs typeface="Calibri"/>
                <a:sym typeface="Calibri"/>
              </a:defRPr>
            </a:lvl8pPr>
            <a:lvl9pPr marL="6502480" marR="0" lvl="8" indent="-80" algn="l" rtl="0">
              <a:spcBef>
                <a:spcPts val="0"/>
              </a:spcBef>
              <a:buNone/>
              <a:defRPr sz="2133"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812810" marR="0" lvl="1" indent="-9" algn="l" rtl="0">
              <a:spcBef>
                <a:spcPts val="0"/>
              </a:spcBef>
              <a:buNone/>
              <a:defRPr sz="3200" b="0" i="0" u="none" strike="noStrike" cap="none">
                <a:solidFill>
                  <a:schemeClr val="dk1"/>
                </a:solidFill>
                <a:latin typeface="Calibri"/>
                <a:ea typeface="Calibri"/>
                <a:cs typeface="Calibri"/>
                <a:sym typeface="Calibri"/>
              </a:defRPr>
            </a:lvl2pPr>
            <a:lvl3pPr marL="1625620" marR="0" lvl="2" indent="-19" algn="l" rtl="0">
              <a:spcBef>
                <a:spcPts val="0"/>
              </a:spcBef>
              <a:buNone/>
              <a:defRPr sz="3200" b="0" i="0" u="none" strike="noStrike" cap="none">
                <a:solidFill>
                  <a:schemeClr val="dk1"/>
                </a:solidFill>
                <a:latin typeface="Calibri"/>
                <a:ea typeface="Calibri"/>
                <a:cs typeface="Calibri"/>
                <a:sym typeface="Calibri"/>
              </a:defRPr>
            </a:lvl3pPr>
            <a:lvl4pPr marL="2438430" marR="0" lvl="3" indent="-30" algn="l" rtl="0">
              <a:spcBef>
                <a:spcPts val="0"/>
              </a:spcBef>
              <a:buNone/>
              <a:defRPr sz="3200" b="0" i="0" u="none" strike="noStrike" cap="none">
                <a:solidFill>
                  <a:schemeClr val="dk1"/>
                </a:solidFill>
                <a:latin typeface="Calibri"/>
                <a:ea typeface="Calibri"/>
                <a:cs typeface="Calibri"/>
                <a:sym typeface="Calibri"/>
              </a:defRPr>
            </a:lvl4pPr>
            <a:lvl5pPr marL="3251241" marR="0" lvl="4" indent="-41" algn="l" rtl="0">
              <a:spcBef>
                <a:spcPts val="0"/>
              </a:spcBef>
              <a:buNone/>
              <a:defRPr sz="3200" b="0" i="0" u="none" strike="noStrike" cap="none">
                <a:solidFill>
                  <a:schemeClr val="dk1"/>
                </a:solidFill>
                <a:latin typeface="Calibri"/>
                <a:ea typeface="Calibri"/>
                <a:cs typeface="Calibri"/>
                <a:sym typeface="Calibri"/>
              </a:defRPr>
            </a:lvl5pPr>
            <a:lvl6pPr marL="4064051" marR="0" lvl="5" indent="-51" algn="l" rtl="0">
              <a:spcBef>
                <a:spcPts val="0"/>
              </a:spcBef>
              <a:buNone/>
              <a:defRPr sz="3200" b="0" i="0" u="none" strike="noStrike" cap="none">
                <a:solidFill>
                  <a:schemeClr val="dk1"/>
                </a:solidFill>
                <a:latin typeface="Calibri"/>
                <a:ea typeface="Calibri"/>
                <a:cs typeface="Calibri"/>
                <a:sym typeface="Calibri"/>
              </a:defRPr>
            </a:lvl6pPr>
            <a:lvl7pPr marL="4876861" marR="0" lvl="6" indent="-60" algn="l" rtl="0">
              <a:spcBef>
                <a:spcPts val="0"/>
              </a:spcBef>
              <a:buNone/>
              <a:defRPr sz="3200" b="0" i="0" u="none" strike="noStrike" cap="none">
                <a:solidFill>
                  <a:schemeClr val="dk1"/>
                </a:solidFill>
                <a:latin typeface="Calibri"/>
                <a:ea typeface="Calibri"/>
                <a:cs typeface="Calibri"/>
                <a:sym typeface="Calibri"/>
              </a:defRPr>
            </a:lvl7pPr>
            <a:lvl8pPr marL="5689671" marR="0" lvl="7" indent="-70" algn="l" rtl="0">
              <a:spcBef>
                <a:spcPts val="0"/>
              </a:spcBef>
              <a:buNone/>
              <a:defRPr sz="3200" b="0" i="0" u="none" strike="noStrike" cap="none">
                <a:solidFill>
                  <a:schemeClr val="dk1"/>
                </a:solidFill>
                <a:latin typeface="Calibri"/>
                <a:ea typeface="Calibri"/>
                <a:cs typeface="Calibri"/>
                <a:sym typeface="Calibri"/>
              </a:defRPr>
            </a:lvl8pPr>
            <a:lvl9pPr marL="6502480" marR="0" lvl="8" indent="-80" algn="l" rtl="0">
              <a:spcBef>
                <a:spcPts val="0"/>
              </a:spcBef>
              <a:buNone/>
              <a:defRPr sz="32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‹nº›</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587166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darkhorseanalytics.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visualoop.com/media/2015/03/Diamonds-Were-a-Girls-Best-Friend.jp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images.slideplayer.com/14/4283310/slides/slide_10.jp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apers.ssrn.com/sol3/papers.cfm?abstract_id=238126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 name="Shape 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Clr>
                <a:schemeClr val="dk1"/>
              </a:buClr>
              <a:buSzPct val="52380"/>
              <a:buFont typeface="Arial"/>
              <a:buNone/>
            </a:pPr>
            <a:r>
              <a:rPr lang="en-US" sz="2100" dirty="0"/>
              <a:t>Image on the left: A visualization wheel that displays two regions: the top half of the wheel displays terms for complex and deeper visual characteristics and the bottom half of the wheel displays terms for more intelligible and shallower visual characteristics. There are six pairs of characteristics that are opposite to one another, with the first characteristic falling in the complex and deeper region and the second characteristic falling in the more intelligible and shallower region: Abstraction and Figuration, Functionality and Decoration, Density and Lightness, Multidimensionality and </a:t>
            </a:r>
            <a:r>
              <a:rPr lang="en-US" sz="2100" dirty="0" err="1"/>
              <a:t>Unidimensionality</a:t>
            </a:r>
            <a:r>
              <a:rPr lang="en-US" sz="2100" dirty="0"/>
              <a:t>, Originality and Familiarity, Novelty and Redundancy.</a:t>
            </a:r>
          </a:p>
          <a:p>
            <a:pPr marL="457200" lvl="0" indent="-69850" rtl="0">
              <a:spcBef>
                <a:spcPts val="0"/>
              </a:spcBef>
              <a:buClr>
                <a:schemeClr val="dk1"/>
              </a:buClr>
              <a:buSzPct val="52380"/>
              <a:buFont typeface="Arial"/>
              <a:buNone/>
            </a:pPr>
            <a:endParaRPr sz="2100" dirty="0"/>
          </a:p>
          <a:p>
            <a:pPr lvl="0">
              <a:spcBef>
                <a:spcPts val="0"/>
              </a:spcBef>
              <a:buSzPct val="52380"/>
              <a:buNone/>
            </a:pPr>
            <a:r>
              <a:rPr lang="en-US" sz="2100" dirty="0"/>
              <a:t>Image on the right: Alberto Cairo’s book cover image, The functional art : an Introduction to information graphics and visualization</a:t>
            </a:r>
          </a:p>
          <a:p>
            <a:pPr lvl="0" rtl="0">
              <a:spcBef>
                <a:spcPts val="0"/>
              </a:spcBef>
              <a:buSzPct val="52380"/>
              <a:buNone/>
            </a:pPr>
            <a:endParaRPr sz="2100" dirty="0"/>
          </a:p>
          <a:p>
            <a:pPr lvl="0" rtl="0">
              <a:spcBef>
                <a:spcPts val="0"/>
              </a:spcBef>
              <a:buClr>
                <a:schemeClr val="dk1"/>
              </a:buClr>
              <a:buSzPct val="52380"/>
              <a:buFont typeface="Arial"/>
              <a:buNone/>
            </a:pPr>
            <a:r>
              <a:rPr lang="en-US" sz="2100" dirty="0"/>
              <a:t>[source] Cairo, A. (2013). </a:t>
            </a:r>
            <a:r>
              <a:rPr lang="en-US" sz="2100" i="1" dirty="0"/>
              <a:t>The functional art: An introduction to information graphics and visualization</a:t>
            </a:r>
            <a:r>
              <a:rPr lang="en-US" sz="2100" dirty="0"/>
              <a:t>. Berkley, CA: New Riders.</a:t>
            </a:r>
          </a:p>
        </p:txBody>
      </p:sp>
      <p:sp>
        <p:nvSpPr>
          <p:cNvPr id="47" name="Shape 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Edward R. </a:t>
            </a:r>
            <a:r>
              <a:rPr lang="en-US" dirty="0" err="1"/>
              <a:t>Tufte’s</a:t>
            </a:r>
            <a:r>
              <a:rPr lang="en-US" dirty="0"/>
              <a:t> book cover image, The Visual Display of Quantitative Information </a:t>
            </a:r>
          </a:p>
          <a:p>
            <a:pPr marL="0" marR="0" lvl="0" indent="0" algn="l" rtl="0">
              <a:spcBef>
                <a:spcPts val="0"/>
              </a:spcBef>
              <a:buSzPct val="25000"/>
              <a:buNone/>
            </a:pPr>
            <a:endParaRPr dirty="0"/>
          </a:p>
          <a:p>
            <a:pPr marL="0" marR="0" lvl="0" indent="0" algn="l" rtl="0">
              <a:spcBef>
                <a:spcPts val="0"/>
              </a:spcBef>
              <a:buSzPct val="25000"/>
              <a:buNone/>
            </a:pPr>
            <a:r>
              <a:rPr lang="en-US" dirty="0"/>
              <a:t>[source] </a:t>
            </a:r>
            <a:r>
              <a:rPr lang="en-US" dirty="0" err="1"/>
              <a:t>Tufte</a:t>
            </a:r>
            <a:r>
              <a:rPr lang="en-US" dirty="0"/>
              <a:t>, E. R. (1985). </a:t>
            </a:r>
            <a:r>
              <a:rPr lang="en-US" i="1" dirty="0"/>
              <a:t>The Visual Display of Quantitative Information</a:t>
            </a:r>
            <a:r>
              <a:rPr lang="en-US" dirty="0"/>
              <a:t>. Cheshire, CT: Graphics Press.</a:t>
            </a:r>
            <a:br>
              <a:rPr lang="en-US" dirty="0"/>
            </a:br>
            <a:endParaRPr lang="en-US" dirty="0"/>
          </a:p>
        </p:txBody>
      </p:sp>
      <p:sp>
        <p:nvSpPr>
          <p:cNvPr id="107" name="Shape 10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1: Text reads “remove to improve (the data-ink ratio)”</a:t>
            </a:r>
          </a:p>
          <a:p>
            <a:pPr marL="0" marR="0" lvl="0" indent="0" algn="l" rtl="0">
              <a:spcBef>
                <a:spcPts val="0"/>
              </a:spcBef>
              <a:buSzPct val="25000"/>
              <a:buNone/>
            </a:pPr>
            <a:endParaRPr dirty="0"/>
          </a:p>
          <a:p>
            <a:pPr marL="0" marR="0" lvl="0" indent="0" algn="l" rtl="0">
              <a:spcBef>
                <a:spcPts val="0"/>
              </a:spcBef>
              <a:buSzPct val="25000"/>
              <a:buNone/>
            </a:pPr>
            <a:r>
              <a:rPr lang="en-US" dirty="0"/>
              <a:t>Image 2: Logo and URL for </a:t>
            </a:r>
            <a:r>
              <a:rPr lang="en-US" u="sng" dirty="0">
                <a:solidFill>
                  <a:schemeClr val="hlink"/>
                </a:solidFill>
                <a:hlinkClick r:id="rId3"/>
              </a:rPr>
              <a:t>www.darkhorseanalytics.com</a:t>
            </a:r>
          </a:p>
          <a:p>
            <a:pPr marL="0" marR="0" lvl="0" indent="0" algn="l" rtl="0">
              <a:spcBef>
                <a:spcPts val="0"/>
              </a:spcBef>
              <a:buSzPct val="25000"/>
              <a:buNone/>
            </a:pPr>
            <a:endParaRPr dirty="0"/>
          </a:p>
          <a:p>
            <a:pPr marL="0" marR="0" lvl="0" indent="0" algn="l" rtl="0">
              <a:spcBef>
                <a:spcPts val="0"/>
              </a:spcBef>
              <a:buSzPct val="25000"/>
              <a:buNone/>
            </a:pPr>
            <a:r>
              <a:rPr lang="en-US" dirty="0"/>
              <a:t>[source] Retrieved February 17, 2017, from http://</a:t>
            </a:r>
            <a:r>
              <a:rPr lang="en-US" dirty="0" err="1"/>
              <a:t>www.darkhorseanalytics.com</a:t>
            </a:r>
            <a:r>
              <a:rPr lang="en-US" dirty="0"/>
              <a:t>/</a:t>
            </a:r>
          </a:p>
        </p:txBody>
      </p:sp>
      <p:sp>
        <p:nvSpPr>
          <p:cNvPr id="113" name="Shape 1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A bar graph with background shading, titled Calories per 100 grams for different foods. The Y-axis shows the number of calories, ranging from 0 at the bottom to 700 at the top. The X-axis shows colored bars for five types of food, listed in descending order of the number of calories: French fries, potato chips, bacon, pizza, and chili dog. A key is also shown on the right for all five colors/foods.</a:t>
            </a:r>
          </a:p>
        </p:txBody>
      </p:sp>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52380"/>
              <a:buFont typeface="Arial"/>
              <a:buNone/>
            </a:pPr>
            <a:r>
              <a:rPr lang="en-US" dirty="0"/>
              <a:t>Image: Calories per 100 grams for different foods bar graph, with the background colors removed. The Y-axis shows the number of calories, ranging from 0 at the bottom to 700 at the top. The X-axis shows colored bars for five types of food, listed in descending order of the number of calories: French fries, potato chips, bacon, pizza, and chili dog. </a:t>
            </a:r>
          </a:p>
          <a:p>
            <a:pPr lvl="0" rtl="0">
              <a:spcBef>
                <a:spcPts val="0"/>
              </a:spcBef>
              <a:buNone/>
            </a:pPr>
            <a:endParaRPr dirty="0"/>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52380"/>
              <a:buFont typeface="Arial"/>
              <a:buNone/>
            </a:pPr>
            <a:r>
              <a:rPr lang="en-US" dirty="0"/>
              <a:t>Image: Calories per 100 grams for different foods bar graph, with background colors and redundant labels and key removed. </a:t>
            </a:r>
          </a:p>
          <a:p>
            <a:pPr lvl="0" rtl="0">
              <a:spcBef>
                <a:spcPts val="0"/>
              </a:spcBef>
              <a:buClr>
                <a:schemeClr val="dk1"/>
              </a:buClr>
              <a:buSzPct val="52380"/>
              <a:buFont typeface="Arial"/>
              <a:buNone/>
            </a:pPr>
            <a:r>
              <a:rPr lang="en-US" dirty="0"/>
              <a:t>The Y-axis shows the number of calories, ranging from 0 at the bottom to 700 at the top. The X-axis shows colored bars for five types of food, listed in descending order of the number of calories: French fries, potato chips, bacon, pizza, and chili dog. </a:t>
            </a:r>
          </a:p>
          <a:p>
            <a:pPr lvl="0" rtl="0">
              <a:spcBef>
                <a:spcPts val="0"/>
              </a:spcBef>
              <a:buClr>
                <a:schemeClr val="dk1"/>
              </a:buClr>
              <a:buSzPct val="52380"/>
              <a:buFont typeface="Arial"/>
              <a:buNone/>
            </a:pPr>
            <a:endParaRPr dirty="0"/>
          </a:p>
          <a:p>
            <a:pPr lvl="0" rtl="0">
              <a:spcBef>
                <a:spcPts val="0"/>
              </a:spcBef>
              <a:buNone/>
            </a:pPr>
            <a:endParaRPr dirty="0"/>
          </a:p>
        </p:txBody>
      </p:sp>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Calories per 100 grams for different foods bar graph, with background colors, redundant labels, key, and borders removed. </a:t>
            </a:r>
          </a:p>
          <a:p>
            <a:pPr lvl="0" rtl="0">
              <a:spcBef>
                <a:spcPts val="0"/>
              </a:spcBef>
              <a:buNone/>
            </a:pPr>
            <a:r>
              <a:rPr lang="en-US" dirty="0"/>
              <a:t>The Y-axis shows the number of calories, ranging from 0 at the bottom to 700 at the top. The X-axis shows colored bars for five types of food, listed in descending order of the number of calories: French fries, potato chips, bacon, pizza, and chili dog. </a:t>
            </a:r>
          </a:p>
          <a:p>
            <a:pPr lvl="0" rtl="0">
              <a:spcBef>
                <a:spcPts val="0"/>
              </a:spcBef>
              <a:buNone/>
            </a:pPr>
            <a:endParaRPr dirty="0"/>
          </a:p>
          <a:p>
            <a:pPr lvl="0" rtl="0">
              <a:spcBef>
                <a:spcPts val="0"/>
              </a:spcBef>
              <a:buNone/>
            </a:pPr>
            <a:endParaRPr dirty="0"/>
          </a:p>
          <a:p>
            <a:pPr lvl="0" rtl="0">
              <a:spcBef>
                <a:spcPts val="0"/>
              </a:spcBef>
              <a:buClr>
                <a:schemeClr val="dk1"/>
              </a:buClr>
              <a:buSzPct val="52380"/>
              <a:buFont typeface="Arial"/>
              <a:buNone/>
            </a:pPr>
            <a:endParaRPr dirty="0"/>
          </a:p>
        </p:txBody>
      </p:sp>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52380"/>
              <a:buFont typeface="Arial"/>
              <a:buNone/>
            </a:pPr>
            <a:r>
              <a:rPr lang="en-US" dirty="0"/>
              <a:t>Image: Calories per 100 grams for different foods bar graph, with background colors, redundant labels, key, borders, and colors removed. </a:t>
            </a:r>
          </a:p>
          <a:p>
            <a:pPr lvl="0" rtl="0">
              <a:spcBef>
                <a:spcPts val="0"/>
              </a:spcBef>
              <a:buClr>
                <a:schemeClr val="dk1"/>
              </a:buClr>
              <a:buSzPct val="52380"/>
              <a:buFont typeface="Arial"/>
              <a:buNone/>
            </a:pPr>
            <a:r>
              <a:rPr lang="en-US" dirty="0"/>
              <a:t>The Y-axis shows the number of calories, ranging from 0 at the bottom to 700 at the top. The X-axis shows bars for five types of food, listed in descending order of the number of calories: French fries, potato chips, bacon, pizza, and chili dog. The Bacon bar is highlighted in red.</a:t>
            </a:r>
          </a:p>
          <a:p>
            <a:pPr lvl="0" rtl="0">
              <a:spcBef>
                <a:spcPts val="0"/>
              </a:spcBef>
              <a:buClr>
                <a:schemeClr val="dk1"/>
              </a:buClr>
              <a:buSzPct val="52380"/>
              <a:buFont typeface="Arial"/>
              <a:buNone/>
            </a:pPr>
            <a:endParaRPr dirty="0"/>
          </a:p>
          <a:p>
            <a:pPr lvl="0" rtl="0">
              <a:spcBef>
                <a:spcPts val="0"/>
              </a:spcBef>
              <a:buClr>
                <a:schemeClr val="dk1"/>
              </a:buClr>
              <a:buSzPct val="52380"/>
              <a:buFont typeface="Arial"/>
              <a:buNone/>
            </a:pPr>
            <a:endParaRPr dirty="0"/>
          </a:p>
          <a:p>
            <a:pPr lvl="0" rtl="0">
              <a:spcBef>
                <a:spcPts val="0"/>
              </a:spcBef>
              <a:buClr>
                <a:schemeClr val="dk1"/>
              </a:buClr>
              <a:buSzPct val="52380"/>
              <a:buFont typeface="Arial"/>
              <a:buNone/>
            </a:pPr>
            <a:endParaRPr dirty="0"/>
          </a:p>
          <a:p>
            <a:pPr lvl="0" rtl="0">
              <a:spcBef>
                <a:spcPts val="0"/>
              </a:spcBef>
              <a:buNone/>
            </a:pPr>
            <a:endParaRPr dirty="0"/>
          </a:p>
        </p:txBody>
      </p:sp>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52380"/>
              <a:buFont typeface="Arial"/>
              <a:buNone/>
            </a:pPr>
            <a:r>
              <a:rPr lang="en-US" dirty="0"/>
              <a:t>Image: Calories per 100 grams for different foods bar graph, with background colors, redundant labels, key, borders, colors, shadows and bold text removed. </a:t>
            </a:r>
          </a:p>
          <a:p>
            <a:pPr lvl="0" rtl="0">
              <a:spcBef>
                <a:spcPts val="0"/>
              </a:spcBef>
              <a:buNone/>
            </a:pPr>
            <a:r>
              <a:rPr lang="en-US" dirty="0"/>
              <a:t>The Y-axis shows the number of calories, ranging from 0 at the bottom to 700 at the top. The X-axis shows bars for five types of food, listed in descending order of the number of calories: French fries, potato chips, bacon, pizza, and chili dog. The Bacon bar is highlighted in red.</a:t>
            </a:r>
          </a:p>
        </p:txBody>
      </p:sp>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Calories per 100 grams for different foods bar graph, with background colors, redundant labels, key, borders, colors, shadows, bold text, and graph lines removed. Labels are lightened.</a:t>
            </a:r>
          </a:p>
          <a:p>
            <a:pPr lvl="0" rtl="0">
              <a:spcBef>
                <a:spcPts val="0"/>
              </a:spcBef>
              <a:buNone/>
            </a:pPr>
            <a:r>
              <a:rPr lang="en-US" dirty="0"/>
              <a:t>The Y-axis shows the number of calories, ranging from 0 at the bottom to 700 at the top. The X-axis shows bars for five types of food, listed in descending order of the number of calories: French fries, potato chips, bacon, pizza, and chili dog. The Bacon bar is highlighted in red.</a:t>
            </a: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52380"/>
              <a:buFont typeface="Arial"/>
              <a:buNone/>
            </a:pPr>
            <a:r>
              <a:rPr lang="en-US" dirty="0"/>
              <a:t>Image: Calories per 100 grams for different foods bar graph, with background colors, redundant labels, key, borders, colors, shadows, bold text, graph lines, and axes removed.</a:t>
            </a:r>
          </a:p>
          <a:p>
            <a:pPr lvl="0" rtl="0">
              <a:spcBef>
                <a:spcPts val="0"/>
              </a:spcBef>
              <a:buNone/>
            </a:pPr>
            <a:r>
              <a:rPr lang="en-US" dirty="0"/>
              <a:t>Five bars of descending heights are shown, with calories amounts listed in each: French fries, potato chips, bacon, pizza, and chili dog. The Bacon bar is highlighted in red.</a:t>
            </a:r>
          </a:p>
        </p:txBody>
      </p:sp>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Comparison of two images - On the left, the original Calories per 100 grams for different foods bar graph with all background, color, title, and reference text; on the right, the revised version of the same graph: only the Bacon bar is red, the other four bars are grey. The calorie amounts have been labeled directly on the top of each bar.</a:t>
            </a:r>
          </a:p>
        </p:txBody>
      </p:sp>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Seven sets of data represented by bars with stripes. The compact structure of these graphs in this image easily cause eye fatigue and make people feel bewildered.</a:t>
            </a:r>
          </a:p>
          <a:p>
            <a:pPr marL="0" marR="0" lvl="0" indent="0" algn="l" rtl="0">
              <a:spcBef>
                <a:spcPts val="0"/>
              </a:spcBef>
              <a:buSzPct val="25000"/>
              <a:buNone/>
            </a:pPr>
            <a:endParaRPr dirty="0"/>
          </a:p>
          <a:p>
            <a:pPr lvl="0" rtl="0">
              <a:spcBef>
                <a:spcPts val="0"/>
              </a:spcBef>
              <a:buSzPct val="25000"/>
              <a:buNone/>
            </a:pPr>
            <a:r>
              <a:rPr lang="en-US" dirty="0"/>
              <a:t>[source] </a:t>
            </a:r>
            <a:r>
              <a:rPr lang="en-US" dirty="0" err="1"/>
              <a:t>Tufte</a:t>
            </a:r>
            <a:r>
              <a:rPr lang="en-US" dirty="0"/>
              <a:t>, E. R. (1985). “</a:t>
            </a:r>
            <a:r>
              <a:rPr lang="en-US" dirty="0" err="1"/>
              <a:t>Instituto</a:t>
            </a:r>
            <a:r>
              <a:rPr lang="en-US" dirty="0"/>
              <a:t> de </a:t>
            </a:r>
            <a:r>
              <a:rPr lang="en-US" dirty="0" err="1"/>
              <a:t>Expansao</a:t>
            </a:r>
            <a:r>
              <a:rPr lang="en-US" dirty="0"/>
              <a:t> Commercial, </a:t>
            </a:r>
            <a:r>
              <a:rPr lang="en-US" dirty="0" err="1"/>
              <a:t>Brasil</a:t>
            </a:r>
            <a:r>
              <a:rPr lang="en-US" dirty="0"/>
              <a:t>: ‘</a:t>
            </a:r>
            <a:r>
              <a:rPr lang="en-US" dirty="0" err="1"/>
              <a:t>Graphicos</a:t>
            </a:r>
            <a:r>
              <a:rPr lang="en-US" dirty="0"/>
              <a:t> </a:t>
            </a:r>
            <a:r>
              <a:rPr lang="en-US" dirty="0" err="1"/>
              <a:t>Economicos-Estisticas</a:t>
            </a:r>
            <a:r>
              <a:rPr lang="en-US" dirty="0"/>
              <a:t>’ (Rio de Janeiro, 1929), p 15.” </a:t>
            </a:r>
            <a:r>
              <a:rPr lang="en-US" i="1" dirty="0"/>
              <a:t>The Visual Display of Quantitative Information</a:t>
            </a:r>
            <a:r>
              <a:rPr lang="en-US" dirty="0"/>
              <a:t>. Second Edition. Cheshire, CT: Graphics Press. (</a:t>
            </a:r>
            <a:r>
              <a:rPr lang="en-US" dirty="0" err="1"/>
              <a:t>pp</a:t>
            </a:r>
            <a:r>
              <a:rPr lang="en-US" dirty="0"/>
              <a:t> 108) </a:t>
            </a:r>
            <a:r>
              <a:rPr lang="en-US" sz="2133" b="0" i="0" u="none" strike="noStrike" cap="none" dirty="0">
                <a:solidFill>
                  <a:schemeClr val="dk1"/>
                </a:solidFill>
                <a:latin typeface="Calibri"/>
                <a:ea typeface="Calibri"/>
                <a:cs typeface="Calibri"/>
                <a:sym typeface="Calibri"/>
              </a:rPr>
              <a:t> </a:t>
            </a:r>
          </a:p>
        </p:txBody>
      </p:sp>
      <p:sp>
        <p:nvSpPr>
          <p:cNvPr id="166" name="Shape 16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Arial"/>
              <a:buNone/>
            </a:pPr>
            <a:r>
              <a:rPr lang="en-US" dirty="0"/>
              <a:t>Image: </a:t>
            </a:r>
            <a:r>
              <a:rPr lang="en-US" dirty="0" err="1"/>
              <a:t>Infographic</a:t>
            </a:r>
            <a:r>
              <a:rPr lang="en-US" dirty="0"/>
              <a:t> of a woman whose bended leg coincides with the trend of diamond price. From ankle to knee, the price changes from lowest to highest over time.</a:t>
            </a:r>
          </a:p>
          <a:p>
            <a:pPr marL="0" marR="0" lvl="0" indent="0" algn="l" rtl="0">
              <a:spcBef>
                <a:spcPts val="0"/>
              </a:spcBef>
              <a:buSzPct val="25000"/>
              <a:buNone/>
            </a:pPr>
            <a:endParaRPr dirty="0"/>
          </a:p>
          <a:p>
            <a:pPr marL="0" marR="0" lvl="0" indent="0" algn="l" rtl="0">
              <a:spcBef>
                <a:spcPts val="0"/>
              </a:spcBef>
              <a:buSzPct val="25000"/>
              <a:buNone/>
            </a:pPr>
            <a:r>
              <a:rPr lang="en-US" dirty="0"/>
              <a:t>[source] “</a:t>
            </a:r>
            <a:r>
              <a:rPr lang="en-US" sz="2133" b="0" i="0" u="none" strike="noStrike" cap="none" dirty="0">
                <a:solidFill>
                  <a:schemeClr val="dk1"/>
                </a:solidFill>
                <a:latin typeface="Calibri"/>
                <a:ea typeface="Calibri"/>
                <a:cs typeface="Calibri"/>
                <a:sym typeface="Calibri"/>
              </a:rPr>
              <a:t>Diamonds Were a Girl’s Best Friend</a:t>
            </a:r>
            <a:r>
              <a:rPr lang="en-US" dirty="0"/>
              <a:t>”</a:t>
            </a:r>
            <a:r>
              <a:rPr lang="en-US" sz="2133" b="0" i="0" u="none" strike="noStrike" cap="none" dirty="0">
                <a:solidFill>
                  <a:schemeClr val="dk1"/>
                </a:solidFill>
                <a:latin typeface="Calibri"/>
                <a:ea typeface="Calibri"/>
                <a:cs typeface="Calibri"/>
                <a:sym typeface="Calibri"/>
              </a:rPr>
              <a:t> | Nigel Holmes in “A Gem That Lost Its Luster,” Time 120, no. 9 (August 30, 1982) Retrieved </a:t>
            </a:r>
            <a:r>
              <a:rPr lang="en-US" dirty="0"/>
              <a:t>February 17</a:t>
            </a:r>
            <a:r>
              <a:rPr lang="en-US" sz="2133" b="0" i="0" u="none" strike="noStrike" cap="none" dirty="0">
                <a:solidFill>
                  <a:schemeClr val="dk1"/>
                </a:solidFill>
                <a:latin typeface="Calibri"/>
                <a:ea typeface="Calibri"/>
                <a:cs typeface="Calibri"/>
                <a:sym typeface="Calibri"/>
              </a:rPr>
              <a:t>, 2017 from </a:t>
            </a:r>
            <a:r>
              <a:rPr lang="en-US" dirty="0"/>
              <a:t> </a:t>
            </a:r>
            <a:r>
              <a:rPr lang="en-US" sz="2133" b="0" i="0" u="sng" strike="noStrike" cap="none" dirty="0">
                <a:solidFill>
                  <a:schemeClr val="hlink"/>
                </a:solidFill>
                <a:latin typeface="Calibri"/>
                <a:ea typeface="Calibri"/>
                <a:cs typeface="Calibri"/>
                <a:sym typeface="Calibri"/>
                <a:hlinkClick r:id="rId3"/>
              </a:rPr>
              <a:t>http://visualoop.com/media/2015/03/Diamonds-Were-a-Girls-Best-Friend.jpg</a:t>
            </a:r>
          </a:p>
          <a:p>
            <a:pPr marL="0" marR="0" lvl="0" indent="0" algn="l" rtl="0">
              <a:spcBef>
                <a:spcPts val="0"/>
              </a:spcBef>
              <a:buSzPct val="25000"/>
              <a:buNone/>
            </a:pPr>
            <a:endParaRPr dirty="0"/>
          </a:p>
        </p:txBody>
      </p:sp>
      <p:sp>
        <p:nvSpPr>
          <p:cNvPr id="172" name="Shape 17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Tabular data with rows indicating dates, and columns including Apple, Intel, Amazon, and IBM. There are many numbers and they are listed densely, with no differentiating formatting.</a:t>
            </a:r>
            <a:br>
              <a:rPr lang="en-US" dirty="0"/>
            </a:br>
            <a:endParaRPr lang="en-US" dirty="0"/>
          </a:p>
        </p:txBody>
      </p:sp>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1: (Identical to previous table) Tabular data with rows indicating dates, and columns including Apple, Intel, Amazon, and IBM. There are many numbers and they are listed densely, with no differentiating formatting.</a:t>
            </a:r>
          </a:p>
          <a:p>
            <a:pPr lvl="0" rtl="0">
              <a:spcBef>
                <a:spcPts val="0"/>
              </a:spcBef>
              <a:buClr>
                <a:srgbClr val="000000"/>
              </a:buClr>
              <a:buSzPct val="52380"/>
              <a:buFont typeface="Arial"/>
              <a:buNone/>
            </a:pPr>
            <a:br>
              <a:rPr lang="en-US" dirty="0"/>
            </a:br>
            <a:r>
              <a:rPr lang="en-US" dirty="0"/>
              <a:t>Image 2: Similar to previous table, with four </a:t>
            </a:r>
            <a:r>
              <a:rPr lang="en-US" dirty="0" err="1"/>
              <a:t>sparklines</a:t>
            </a:r>
            <a:r>
              <a:rPr lang="en-US" dirty="0"/>
              <a:t> added to the bottom row, showing the monthly trend of each of the four companies.</a:t>
            </a:r>
          </a:p>
        </p:txBody>
      </p:sp>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A screenshot from the Google Finance website, showing table and data distribution charts with </a:t>
            </a:r>
            <a:r>
              <a:rPr lang="en-US" dirty="0" err="1"/>
              <a:t>sparklines</a:t>
            </a:r>
            <a:r>
              <a:rPr lang="en-US" dirty="0"/>
              <a:t>.</a:t>
            </a:r>
          </a:p>
          <a:p>
            <a:pPr marL="0" marR="0" lvl="0" indent="0" algn="l" rtl="0">
              <a:spcBef>
                <a:spcPts val="0"/>
              </a:spcBef>
              <a:buSzPct val="25000"/>
              <a:buNone/>
            </a:pPr>
            <a:endParaRPr dirty="0"/>
          </a:p>
          <a:p>
            <a:pPr marL="0" marR="0" lvl="0" indent="0" algn="l" rtl="0">
              <a:spcBef>
                <a:spcPts val="0"/>
              </a:spcBef>
              <a:buSzPct val="25000"/>
              <a:buNone/>
            </a:pPr>
            <a:r>
              <a:rPr lang="en-US" dirty="0"/>
              <a:t>[source] Google Finance. Retrieved February 17, 2017 from </a:t>
            </a:r>
            <a:r>
              <a:rPr lang="en-US" sz="2133" b="0" i="0" u="none" strike="noStrike" cap="none" dirty="0">
                <a:solidFill>
                  <a:schemeClr val="dk1"/>
                </a:solidFill>
                <a:latin typeface="Calibri"/>
                <a:ea typeface="Calibri"/>
                <a:cs typeface="Calibri"/>
                <a:sym typeface="Calibri"/>
              </a:rPr>
              <a:t>https://</a:t>
            </a:r>
            <a:r>
              <a:rPr lang="en-US" sz="2133" b="0" i="0" u="none" strike="noStrike" cap="none" dirty="0" err="1">
                <a:solidFill>
                  <a:schemeClr val="dk1"/>
                </a:solidFill>
                <a:latin typeface="Calibri"/>
                <a:ea typeface="Calibri"/>
                <a:cs typeface="Calibri"/>
                <a:sym typeface="Calibri"/>
              </a:rPr>
              <a:t>www.google.com</a:t>
            </a:r>
            <a:r>
              <a:rPr lang="en-US" sz="2133" b="0" i="0" u="none" strike="noStrike" cap="none" dirty="0">
                <a:solidFill>
                  <a:schemeClr val="dk1"/>
                </a:solidFill>
                <a:latin typeface="Calibri"/>
                <a:ea typeface="Calibri"/>
                <a:cs typeface="Calibri"/>
                <a:sym typeface="Calibri"/>
              </a:rPr>
              <a:t>/</a:t>
            </a:r>
            <a:r>
              <a:rPr lang="en-US" sz="2133" b="0" i="0" u="none" strike="noStrike" cap="none" dirty="0" err="1">
                <a:solidFill>
                  <a:schemeClr val="dk1"/>
                </a:solidFill>
                <a:latin typeface="Calibri"/>
                <a:ea typeface="Calibri"/>
                <a:cs typeface="Calibri"/>
                <a:sym typeface="Calibri"/>
              </a:rPr>
              <a:t>finance?ei</a:t>
            </a:r>
            <a:r>
              <a:rPr lang="en-US" sz="2133" b="0" i="0" u="none" strike="noStrike" cap="none" dirty="0">
                <a:solidFill>
                  <a:schemeClr val="dk1"/>
                </a:solidFill>
                <a:latin typeface="Calibri"/>
                <a:ea typeface="Calibri"/>
                <a:cs typeface="Calibri"/>
                <a:sym typeface="Calibri"/>
              </a:rPr>
              <a:t>=L0IyWJmeHdrEjAGluK24DA#stockscreener</a:t>
            </a:r>
          </a:p>
        </p:txBody>
      </p:sp>
      <p:sp>
        <p:nvSpPr>
          <p:cNvPr id="189" name="Shape 18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Screenshot of twitter, showing user’s recorded hours of sleep in the form of a bar graph by a tool called </a:t>
            </a:r>
            <a:r>
              <a:rPr lang="en-US" dirty="0" err="1"/>
              <a:t>Quantifiedself</a:t>
            </a:r>
            <a:r>
              <a:rPr lang="en-US" dirty="0"/>
              <a:t>. The trend of data change is obvious in the bar graph.</a:t>
            </a:r>
          </a:p>
          <a:p>
            <a:pPr lvl="0" rtl="0">
              <a:spcBef>
                <a:spcPts val="0"/>
              </a:spcBef>
              <a:buNone/>
            </a:pPr>
            <a:endParaRPr dirty="0"/>
          </a:p>
          <a:p>
            <a:pPr lvl="0" rtl="0">
              <a:spcBef>
                <a:spcPts val="0"/>
              </a:spcBef>
              <a:buNone/>
            </a:pPr>
            <a:r>
              <a:rPr lang="en-US" dirty="0"/>
              <a:t>[source] Retrieved February 17, 2017 from </a:t>
            </a:r>
            <a:r>
              <a:rPr lang="en-US" dirty="0" err="1"/>
              <a:t>twitter.com</a:t>
            </a:r>
            <a:endParaRPr lang="en-US" dirty="0"/>
          </a:p>
        </p:txBody>
      </p:sp>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Illustration showing seven barrels with increasing volume, height, dates, and price tags. They are placed from back to front on a diagonal line. The most current barrel with the higher price has the largest volume and highest height.</a:t>
            </a:r>
          </a:p>
          <a:p>
            <a:pPr marL="0" marR="0" lvl="0" indent="0" algn="l" rtl="0">
              <a:spcBef>
                <a:spcPts val="0"/>
              </a:spcBef>
              <a:buSzPct val="25000"/>
              <a:buNone/>
            </a:pPr>
            <a:endParaRPr dirty="0"/>
          </a:p>
          <a:p>
            <a:pPr lvl="0" rtl="0">
              <a:spcBef>
                <a:spcPts val="0"/>
              </a:spcBef>
              <a:buSzPct val="25000"/>
              <a:buNone/>
            </a:pPr>
            <a:r>
              <a:rPr lang="en-US" dirty="0"/>
              <a:t>[source] </a:t>
            </a:r>
            <a:r>
              <a:rPr lang="en-US" dirty="0" err="1"/>
              <a:t>Tufte</a:t>
            </a:r>
            <a:r>
              <a:rPr lang="en-US" dirty="0"/>
              <a:t>, E. R. (1985). “In the Barrel.” Originally in Time, April 9, 1979, 57. </a:t>
            </a:r>
            <a:r>
              <a:rPr lang="en-US" i="1" dirty="0"/>
              <a:t>The Visual Display of Quantitative Information</a:t>
            </a:r>
            <a:r>
              <a:rPr lang="en-US" dirty="0"/>
              <a:t>. Second Edition. Cheshire, CT: Graphics Press. (</a:t>
            </a:r>
            <a:r>
              <a:rPr lang="en-US" dirty="0" err="1"/>
              <a:t>pp</a:t>
            </a:r>
            <a:r>
              <a:rPr lang="en-US" dirty="0"/>
              <a:t> 62) Retrieved February 17, 2017 from </a:t>
            </a:r>
            <a:r>
              <a:rPr lang="en-US" u="sng" dirty="0">
                <a:solidFill>
                  <a:schemeClr val="accent5"/>
                </a:solidFill>
                <a:hlinkClick r:id="rId3"/>
              </a:rPr>
              <a:t>http://images.slideplayer.com/14/4283310/slides/slide_10.jpg</a:t>
            </a:r>
            <a:r>
              <a:rPr lang="en-US" dirty="0"/>
              <a:t> for digital copy.</a:t>
            </a:r>
          </a:p>
        </p:txBody>
      </p:sp>
      <p:sp>
        <p:nvSpPr>
          <p:cNvPr id="200" name="Shape 20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A histogram showing industry investment from 1993-1996 following the 1992 cable regulations, which was 14 billion dollars, and the 56 billion dollar investment in 1999-2003 after the regulations were relaxed.</a:t>
            </a:r>
          </a:p>
          <a:p>
            <a:pPr marL="0" marR="0" lvl="0" indent="0" algn="l" rtl="0">
              <a:spcBef>
                <a:spcPts val="0"/>
              </a:spcBef>
              <a:buSzPct val="25000"/>
              <a:buNone/>
            </a:pPr>
            <a:endParaRPr dirty="0"/>
          </a:p>
          <a:p>
            <a:pPr lvl="0" rtl="0">
              <a:spcBef>
                <a:spcPts val="0"/>
              </a:spcBef>
              <a:buSzPct val="52380"/>
              <a:buNone/>
            </a:pPr>
            <a:r>
              <a:rPr lang="en-US" sz="2100" dirty="0"/>
              <a:t>[source] Cairo, A. (2016). </a:t>
            </a:r>
            <a:r>
              <a:rPr lang="en-US" sz="2100" i="1" dirty="0"/>
              <a:t>The truthful art: Data charts and maps for communication</a:t>
            </a:r>
            <a:r>
              <a:rPr lang="en-US" sz="2100" dirty="0"/>
              <a:t>. Berkley, CA: New Riders. </a:t>
            </a:r>
            <a:r>
              <a:rPr lang="en-US" dirty="0"/>
              <a:t>(Figure 2.2, </a:t>
            </a:r>
            <a:r>
              <a:rPr lang="en-US" dirty="0" err="1"/>
              <a:t>pp</a:t>
            </a:r>
            <a:r>
              <a:rPr lang="en-US" dirty="0"/>
              <a:t> 46)</a:t>
            </a:r>
          </a:p>
        </p:txBody>
      </p:sp>
      <p:sp>
        <p:nvSpPr>
          <p:cNvPr id="213" name="Shape 2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SzPct val="25000"/>
              <a:buNone/>
            </a:pPr>
            <a:r>
              <a:rPr lang="en-US" dirty="0"/>
              <a:t>Image 1: A histogram showing industry investment from 1993-1996 following the 1992 cable regulations, which was 14 billion dollars, and the 56 billion dollar investment in 1999-2003 after the regulations were relaxed.</a:t>
            </a:r>
          </a:p>
          <a:p>
            <a:pPr lvl="0" rtl="0">
              <a:spcBef>
                <a:spcPts val="0"/>
              </a:spcBef>
              <a:buSzPct val="25000"/>
              <a:buNone/>
            </a:pPr>
            <a:endParaRPr dirty="0"/>
          </a:p>
          <a:p>
            <a:pPr lvl="0" rtl="0">
              <a:spcBef>
                <a:spcPts val="0"/>
              </a:spcBef>
              <a:buSzPct val="52380"/>
              <a:buNone/>
            </a:pPr>
            <a:r>
              <a:rPr lang="en-US" sz="2100" dirty="0"/>
              <a:t>[source] Cairo, A. (2016). </a:t>
            </a:r>
            <a:r>
              <a:rPr lang="en-US" sz="2100" i="1" dirty="0"/>
              <a:t>The truthful art: Data charts and maps for communication</a:t>
            </a:r>
            <a:r>
              <a:rPr lang="en-US" sz="2100" dirty="0"/>
              <a:t>. Berkeley, CA: New Riders. </a:t>
            </a:r>
            <a:r>
              <a:rPr lang="en-US" dirty="0"/>
              <a:t>(Figure 2.2, </a:t>
            </a:r>
            <a:r>
              <a:rPr lang="en-US" dirty="0" err="1"/>
              <a:t>pp</a:t>
            </a:r>
            <a:r>
              <a:rPr lang="en-US" dirty="0"/>
              <a:t> 46)</a:t>
            </a:r>
          </a:p>
          <a:p>
            <a:pPr lvl="0" rtl="0">
              <a:spcBef>
                <a:spcPts val="0"/>
              </a:spcBef>
              <a:buSzPct val="25000"/>
              <a:buNone/>
            </a:pPr>
            <a:endParaRPr dirty="0"/>
          </a:p>
          <a:p>
            <a:pPr lvl="0" rtl="0">
              <a:spcBef>
                <a:spcPts val="0"/>
              </a:spcBef>
              <a:buSzPct val="25000"/>
              <a:buNone/>
            </a:pPr>
            <a:r>
              <a:rPr lang="en-US" dirty="0"/>
              <a:t>Image 2: A line graph showing the trend of cable industry infrastructure expenditures from 1990 to 2013. This graph completes the information of expenditures in the years missed from the previous graph (1996-1999).</a:t>
            </a:r>
            <a:br>
              <a:rPr lang="en-US" dirty="0"/>
            </a:br>
            <a:endParaRPr lang="en-US" dirty="0"/>
          </a:p>
          <a:p>
            <a:pPr lvl="0" rtl="0">
              <a:spcBef>
                <a:spcPts val="0"/>
              </a:spcBef>
              <a:buSzPct val="52380"/>
              <a:buNone/>
            </a:pPr>
            <a:r>
              <a:rPr lang="en-US" sz="2100" dirty="0"/>
              <a:t>[source] Cairo, A. (2016). </a:t>
            </a:r>
            <a:r>
              <a:rPr lang="en-US" sz="2100" i="1" dirty="0"/>
              <a:t>The truthful art: Data charts and maps for communication</a:t>
            </a:r>
            <a:r>
              <a:rPr lang="en-US" sz="2100" dirty="0"/>
              <a:t>. Berkley, CA: New Riders. </a:t>
            </a:r>
            <a:r>
              <a:rPr lang="en-US" dirty="0"/>
              <a:t>(Figure 2.3, </a:t>
            </a:r>
            <a:r>
              <a:rPr lang="en-US" dirty="0" err="1"/>
              <a:t>pp</a:t>
            </a:r>
            <a:r>
              <a:rPr lang="en-US" dirty="0"/>
              <a:t> 47)</a:t>
            </a:r>
          </a:p>
        </p:txBody>
      </p:sp>
      <p:sp>
        <p:nvSpPr>
          <p:cNvPr id="220" name="Shape 22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SzPct val="52380"/>
              <a:buNone/>
            </a:pPr>
            <a:r>
              <a:rPr lang="en-US" dirty="0"/>
              <a:t>Image 1: Revised Calories per 100 grams for different foods bar graph, with background lines and X-Y axes remaining.</a:t>
            </a:r>
          </a:p>
          <a:p>
            <a:pPr lvl="0" rtl="0">
              <a:spcBef>
                <a:spcPts val="0"/>
              </a:spcBef>
              <a:buSzPct val="52380"/>
              <a:buNone/>
            </a:pPr>
            <a:endParaRPr dirty="0"/>
          </a:p>
          <a:p>
            <a:pPr lvl="0" rtl="0">
              <a:spcBef>
                <a:spcPts val="0"/>
              </a:spcBef>
              <a:buSzPct val="52380"/>
              <a:buNone/>
            </a:pPr>
            <a:r>
              <a:rPr lang="en-US" dirty="0"/>
              <a:t>Image 2: Revised Calories per 100 grams for different foods bar graph, with background liens and X-Y axes removed. Data is directly labeled within the bars, making this graph easier to read.</a:t>
            </a:r>
          </a:p>
          <a:p>
            <a:pPr lvl="0" rtl="0">
              <a:spcBef>
                <a:spcPts val="0"/>
              </a:spcBef>
              <a:buSzPct val="52380"/>
              <a:buNone/>
            </a:pPr>
            <a:endParaRPr dirty="0"/>
          </a:p>
          <a:p>
            <a:pPr lvl="0" rtl="0">
              <a:spcBef>
                <a:spcPts val="0"/>
              </a:spcBef>
              <a:buSzPct val="52380"/>
              <a:buNone/>
            </a:pPr>
            <a:endParaRPr dirty="0"/>
          </a:p>
          <a:p>
            <a:pPr lvl="0" rtl="0">
              <a:spcBef>
                <a:spcPts val="0"/>
              </a:spcBef>
              <a:buClr>
                <a:schemeClr val="dk1"/>
              </a:buClr>
              <a:buSzPct val="52380"/>
              <a:buFont typeface="Arial"/>
              <a:buNone/>
            </a:pPr>
            <a:endParaRPr dirty="0"/>
          </a:p>
        </p:txBody>
      </p:sp>
      <p:sp>
        <p:nvSpPr>
          <p:cNvPr id="234" name="Shape 23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59" name="Shape 25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66" name="Shape 26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87" name="Shape 28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94" name="Shape 29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01" name="Shape 30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A scatterplot with marginal histograms. The X axis shows percentage of chapters accessed in a MOOC course from 0 percent on the left to 100 percent on the right, and the Y axis shows adjusted grades from 0 at the bottom to 100 at the top. The scatter plot maps both of these variables together, with higher density on the bottom left and the top right.</a:t>
            </a:r>
          </a:p>
          <a:p>
            <a:pPr marL="0" marR="0" lvl="0" indent="0" algn="l" rtl="0">
              <a:spcBef>
                <a:spcPts val="0"/>
              </a:spcBef>
              <a:buSzPct val="25000"/>
              <a:buNone/>
            </a:pPr>
            <a:endParaRPr dirty="0"/>
          </a:p>
          <a:p>
            <a:pPr marL="0" marR="0" lvl="0" indent="0" algn="l" rtl="0">
              <a:spcBef>
                <a:spcPts val="0"/>
              </a:spcBef>
              <a:buSzPct val="25000"/>
              <a:buNone/>
            </a:pPr>
            <a:r>
              <a:rPr lang="en-US" sz="2133" b="0" i="0" u="none" strike="noStrike" cap="none" dirty="0">
                <a:solidFill>
                  <a:schemeClr val="dk1"/>
                </a:solidFill>
                <a:latin typeface="Calibri"/>
                <a:ea typeface="Calibri"/>
                <a:cs typeface="Calibri"/>
                <a:sym typeface="Calibri"/>
              </a:rPr>
              <a:t>[</a:t>
            </a:r>
            <a:r>
              <a:rPr lang="en-US" dirty="0"/>
              <a:t>s</a:t>
            </a:r>
            <a:r>
              <a:rPr lang="en-US" sz="2133" b="0" i="0" u="none" strike="noStrike" cap="none" dirty="0">
                <a:solidFill>
                  <a:schemeClr val="dk1"/>
                </a:solidFill>
                <a:latin typeface="Calibri"/>
                <a:ea typeface="Calibri"/>
                <a:cs typeface="Calibri"/>
                <a:sym typeface="Calibri"/>
              </a:rPr>
              <a:t>ource]</a:t>
            </a:r>
            <a:r>
              <a:rPr lang="en-US" dirty="0"/>
              <a:t> Ho, A. D., Reich, J., </a:t>
            </a:r>
            <a:r>
              <a:rPr lang="en-US" dirty="0" err="1"/>
              <a:t>Nesterko</a:t>
            </a:r>
            <a:r>
              <a:rPr lang="en-US" dirty="0"/>
              <a:t>, S., Seaton, D. T., </a:t>
            </a:r>
            <a:r>
              <a:rPr lang="en-US" dirty="0" err="1"/>
              <a:t>Mullaney</a:t>
            </a:r>
            <a:r>
              <a:rPr lang="en-US" dirty="0"/>
              <a:t>, T., Waldo, J., &amp; Chuang, I. (2014). </a:t>
            </a:r>
            <a:r>
              <a:rPr lang="en-US" dirty="0" err="1"/>
              <a:t>HarvardX</a:t>
            </a:r>
            <a:r>
              <a:rPr lang="en-US" dirty="0"/>
              <a:t> and </a:t>
            </a:r>
            <a:r>
              <a:rPr lang="en-US" dirty="0" err="1"/>
              <a:t>MITx</a:t>
            </a:r>
            <a:r>
              <a:rPr lang="en-US" dirty="0"/>
              <a:t>: The first year of open online courses (</a:t>
            </a:r>
            <a:r>
              <a:rPr lang="en-US" dirty="0" err="1"/>
              <a:t>HarvardX</a:t>
            </a:r>
            <a:r>
              <a:rPr lang="en-US" dirty="0"/>
              <a:t> and </a:t>
            </a:r>
            <a:r>
              <a:rPr lang="en-US" dirty="0" err="1"/>
              <a:t>MITx</a:t>
            </a:r>
            <a:r>
              <a:rPr lang="en-US" dirty="0"/>
              <a:t> Working Paper No. 1). Retrieved February 17, 2017 from </a:t>
            </a:r>
            <a:r>
              <a:rPr lang="en-US" sz="2133" b="0" i="0" u="sng" strike="noStrike" cap="none" dirty="0">
                <a:solidFill>
                  <a:schemeClr val="hlink"/>
                </a:solidFill>
                <a:latin typeface="Calibri"/>
                <a:ea typeface="Calibri"/>
                <a:cs typeface="Calibri"/>
                <a:sym typeface="Calibri"/>
                <a:hlinkClick r:id="rId3"/>
              </a:rPr>
              <a:t>https://papers.ssrn.com/sol3/papers.cfm?abstract_id=2381263</a:t>
            </a:r>
            <a:r>
              <a:rPr lang="en-US" sz="2133" b="0" i="0" u="none" strike="noStrike" cap="none" dirty="0">
                <a:solidFill>
                  <a:schemeClr val="dk1"/>
                </a:solidFill>
                <a:latin typeface="Calibri"/>
                <a:ea typeface="Calibri"/>
                <a:cs typeface="Calibri"/>
                <a:sym typeface="Calibri"/>
              </a:rPr>
              <a:t> for digital copy. (F</a:t>
            </a:r>
            <a:r>
              <a:rPr lang="en-US" dirty="0"/>
              <a:t>igure 13, </a:t>
            </a:r>
            <a:r>
              <a:rPr lang="en-US" sz="2133" b="0" i="0" u="none" strike="noStrike" cap="none" dirty="0">
                <a:solidFill>
                  <a:schemeClr val="dk1"/>
                </a:solidFill>
                <a:latin typeface="Calibri"/>
                <a:ea typeface="Calibri"/>
                <a:cs typeface="Calibri"/>
                <a:sym typeface="Calibri"/>
              </a:rPr>
              <a:t>p 31)</a:t>
            </a:r>
          </a:p>
        </p:txBody>
      </p:sp>
      <p:sp>
        <p:nvSpPr>
          <p:cNvPr id="74" name="Shape 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 name="Shape 8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dirty="0"/>
              <a:t>Image: A two-dimensional annotated map by Charles Joseph </a:t>
            </a:r>
            <a:r>
              <a:rPr lang="en-US" dirty="0" err="1"/>
              <a:t>Minard</a:t>
            </a:r>
            <a:r>
              <a:rPr lang="en-US" dirty="0"/>
              <a:t> showing the march of Napoleon’s troops into and out of Russia in 1812. The size of the army is shown by the thickness of the upper bar, going from thick to thinner into Russia and in the lower bar, from thin to very thin on their retreat. The direction of their march is also evident through the thinning of the lines. There is other information given by the map, including temperature at given locations, geographical features like rivers and towns, and distance shown in kilometers. The dramatic reduction in the size of the army over time is clearly shown, and upon closer inspection, various factors that contributed to this loss are evident, for example, due to cold temperatures.</a:t>
            </a:r>
          </a:p>
          <a:p>
            <a:pPr marL="0" marR="0" lvl="0" indent="0" algn="l" rtl="0">
              <a:lnSpc>
                <a:spcPct val="100000"/>
              </a:lnSpc>
              <a:spcBef>
                <a:spcPts val="0"/>
              </a:spcBef>
              <a:spcAft>
                <a:spcPts val="0"/>
              </a:spcAft>
              <a:buClr>
                <a:schemeClr val="dk1"/>
              </a:buClr>
              <a:buSzPct val="25000"/>
              <a:buFont typeface="Calibri"/>
              <a:buNone/>
            </a:pPr>
            <a:endParaRPr dirty="0"/>
          </a:p>
          <a:p>
            <a:pPr marL="0" marR="0" lvl="0" indent="0" algn="l" rtl="0">
              <a:lnSpc>
                <a:spcPct val="100000"/>
              </a:lnSpc>
              <a:spcBef>
                <a:spcPts val="0"/>
              </a:spcBef>
              <a:spcAft>
                <a:spcPts val="0"/>
              </a:spcAft>
              <a:buClr>
                <a:schemeClr val="dk1"/>
              </a:buClr>
              <a:buSzPct val="25000"/>
              <a:buFont typeface="Calibri"/>
              <a:buNone/>
            </a:pPr>
            <a:r>
              <a:rPr lang="en-US" dirty="0"/>
              <a:t>[source] “Charles </a:t>
            </a:r>
            <a:r>
              <a:rPr lang="en-US" dirty="0" err="1"/>
              <a:t>Minard's</a:t>
            </a:r>
            <a:r>
              <a:rPr lang="en-US" dirty="0"/>
              <a:t> map of Napoleon's disastrous Russian campaign of 1812.” Retrieved February 17, 2017 </a:t>
            </a:r>
            <a:r>
              <a:rPr lang="en-US" sz="2133" b="0" i="0" u="none" strike="noStrike" cap="none" dirty="0">
                <a:solidFill>
                  <a:schemeClr val="dk1"/>
                </a:solidFill>
                <a:latin typeface="Calibri"/>
                <a:ea typeface="Calibri"/>
                <a:cs typeface="Calibri"/>
                <a:sym typeface="Calibri"/>
              </a:rPr>
              <a:t>https://</a:t>
            </a:r>
            <a:r>
              <a:rPr lang="en-US" sz="2133" b="0" i="0" u="none" strike="noStrike" cap="none" dirty="0" err="1">
                <a:solidFill>
                  <a:schemeClr val="dk1"/>
                </a:solidFill>
                <a:latin typeface="Calibri"/>
                <a:ea typeface="Calibri"/>
                <a:cs typeface="Calibri"/>
                <a:sym typeface="Calibri"/>
              </a:rPr>
              <a:t>en.wikipedia.org</a:t>
            </a:r>
            <a:r>
              <a:rPr lang="en-US" sz="2133" b="0" i="0" u="none" strike="noStrike" cap="none" dirty="0">
                <a:solidFill>
                  <a:schemeClr val="dk1"/>
                </a:solidFill>
                <a:latin typeface="Calibri"/>
                <a:ea typeface="Calibri"/>
                <a:cs typeface="Calibri"/>
                <a:sym typeface="Calibri"/>
              </a:rPr>
              <a:t>/wiki/</a:t>
            </a:r>
            <a:r>
              <a:rPr lang="en-US" sz="2133" b="0" i="0" u="none" strike="noStrike" cap="none" dirty="0" err="1">
                <a:solidFill>
                  <a:schemeClr val="dk1"/>
                </a:solidFill>
                <a:latin typeface="Calibri"/>
                <a:ea typeface="Calibri"/>
                <a:cs typeface="Calibri"/>
                <a:sym typeface="Calibri"/>
              </a:rPr>
              <a:t>Charles_Joseph_Minard</a:t>
            </a:r>
            <a:r>
              <a:rPr lang="en-US" sz="2133" b="0" i="0" u="none" strike="noStrike" cap="none" dirty="0">
                <a:solidFill>
                  <a:schemeClr val="dk1"/>
                </a:solidFill>
                <a:latin typeface="Calibri"/>
                <a:ea typeface="Calibri"/>
                <a:cs typeface="Calibri"/>
                <a:sym typeface="Calibri"/>
              </a:rPr>
              <a:t>#/media/</a:t>
            </a:r>
            <a:r>
              <a:rPr lang="en-US" sz="2133" b="0" i="0" u="none" strike="noStrike" cap="none" dirty="0" err="1">
                <a:solidFill>
                  <a:schemeClr val="dk1"/>
                </a:solidFill>
                <a:latin typeface="Calibri"/>
                <a:ea typeface="Calibri"/>
                <a:cs typeface="Calibri"/>
                <a:sym typeface="Calibri"/>
              </a:rPr>
              <a:t>File:Minard.png</a:t>
            </a:r>
            <a:endParaRPr lang="en-US" sz="2133"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2133" b="0" i="0" u="none" strike="noStrike" cap="none" dirty="0">
              <a:solidFill>
                <a:schemeClr val="dk1"/>
              </a:solidFill>
              <a:latin typeface="Calibri"/>
              <a:ea typeface="Calibri"/>
              <a:cs typeface="Calibri"/>
              <a:sym typeface="Calibri"/>
            </a:endParaRPr>
          </a:p>
        </p:txBody>
      </p:sp>
      <p:sp>
        <p:nvSpPr>
          <p:cNvPr id="86" name="Shape 8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Two visualization wheels with identical characteristic labels, but different plotted values. On the left wheel, more emphasis is placed on complex and deeper visualization characteristics, like abstraction, functionality, density, and multidimensionality. Scientists and engineers prefer images that correspond to this wheel. </a:t>
            </a:r>
          </a:p>
          <a:p>
            <a:pPr marL="0" marR="0" lvl="0" indent="0" algn="l" rtl="0">
              <a:spcBef>
                <a:spcPts val="0"/>
              </a:spcBef>
              <a:buSzPct val="25000"/>
              <a:buNone/>
            </a:pPr>
            <a:endParaRPr dirty="0"/>
          </a:p>
          <a:p>
            <a:pPr marL="0" marR="0" lvl="0" indent="0" algn="l" rtl="0">
              <a:spcBef>
                <a:spcPts val="0"/>
              </a:spcBef>
              <a:buSzPct val="25000"/>
              <a:buNone/>
            </a:pPr>
            <a:r>
              <a:rPr lang="en-US" dirty="0"/>
              <a:t>In the right wheel, the plotted values show more emphasis on intelligible and shallower visualization characteristics, like </a:t>
            </a:r>
            <a:r>
              <a:rPr lang="en-US" dirty="0" err="1"/>
              <a:t>unidimensionality</a:t>
            </a:r>
            <a:r>
              <a:rPr lang="en-US" dirty="0"/>
              <a:t>, lightness, decoration, and figuration. Artists, graphic designers, and journalists prefer images that correspond to this wheel.</a:t>
            </a:r>
          </a:p>
          <a:p>
            <a:pPr marL="0" marR="0" lvl="0" indent="0" algn="l" rtl="0">
              <a:spcBef>
                <a:spcPts val="0"/>
              </a:spcBef>
              <a:buSzPct val="25000"/>
              <a:buNone/>
            </a:pPr>
            <a:endParaRPr dirty="0"/>
          </a:p>
          <a:p>
            <a:pPr marL="0" marR="0" lvl="0" indent="0" algn="l" rtl="0">
              <a:spcBef>
                <a:spcPts val="0"/>
              </a:spcBef>
              <a:buSzPct val="25000"/>
              <a:buNone/>
            </a:pPr>
            <a:r>
              <a:rPr lang="en-US" sz="2133" b="0" i="0" u="none" strike="noStrike" cap="none" dirty="0">
                <a:solidFill>
                  <a:schemeClr val="dk1"/>
                </a:solidFill>
                <a:latin typeface="Calibri"/>
                <a:ea typeface="Calibri"/>
                <a:cs typeface="Calibri"/>
                <a:sym typeface="Calibri"/>
              </a:rPr>
              <a:t>[source] </a:t>
            </a:r>
            <a:r>
              <a:rPr lang="en-US" sz="2100" dirty="0"/>
              <a:t>Cairo, A. (2013). </a:t>
            </a:r>
            <a:r>
              <a:rPr lang="en-US" sz="2100" i="1" dirty="0"/>
              <a:t>The functional art: an Introduction to information graphics and visualization</a:t>
            </a:r>
            <a:r>
              <a:rPr lang="en-US" sz="2100" dirty="0"/>
              <a:t>. Berkley, CA: New Riders. (Figure 3.11, </a:t>
            </a:r>
            <a:r>
              <a:rPr lang="en-US" sz="2100" dirty="0" err="1"/>
              <a:t>pp</a:t>
            </a:r>
            <a:r>
              <a:rPr lang="en-US" sz="2100" dirty="0"/>
              <a:t> 62)</a:t>
            </a:r>
          </a:p>
        </p:txBody>
      </p:sp>
      <p:sp>
        <p:nvSpPr>
          <p:cNvPr id="101" name="Shape 10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8358" y="885295"/>
            <a:ext cx="14631829" cy="1248305"/>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5689" b="1"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Shape 16"/>
          <p:cNvSpPr txBox="1">
            <a:spLocks noGrp="1"/>
          </p:cNvSpPr>
          <p:nvPr>
            <p:ph type="body" idx="1"/>
          </p:nvPr>
        </p:nvSpPr>
        <p:spPr>
          <a:xfrm>
            <a:off x="812879" y="2133601"/>
            <a:ext cx="7180435" cy="6034616"/>
          </a:xfrm>
          <a:prstGeom prst="rect">
            <a:avLst/>
          </a:prstGeom>
          <a:noFill/>
          <a:ln>
            <a:noFill/>
          </a:ln>
        </p:spPr>
        <p:txBody>
          <a:bodyPr lIns="91425" tIns="91425" rIns="91425" bIns="91425" anchor="t" anchorCtr="0"/>
          <a:lstStyle>
            <a:lvl1pPr marL="609617" marR="0" lvl="0" indent="-406417" algn="l" rtl="0">
              <a:spcBef>
                <a:spcPts val="640"/>
              </a:spcBef>
              <a:buClr>
                <a:schemeClr val="dk2"/>
              </a:buClr>
              <a:buSzPct val="100000"/>
              <a:buFont typeface="Arial"/>
              <a:buChar char="•"/>
              <a:defRPr sz="3200" b="1" i="0" u="none" strike="noStrike" cap="none">
                <a:solidFill>
                  <a:schemeClr val="dk2"/>
                </a:solidFill>
                <a:latin typeface="Gill Sans"/>
                <a:ea typeface="Gill Sans"/>
                <a:cs typeface="Gill Sans"/>
                <a:sym typeface="Gill Sans"/>
              </a:defRPr>
            </a:lvl1pPr>
            <a:lvl2pPr marL="1320834" marR="0" lvl="1" indent="-327440"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2pPr>
            <a:lvl3pPr marL="2032050" marR="0" lvl="2" indent="-225855"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3pPr>
            <a:lvl4pPr marL="2844871" marR="0" lvl="3" indent="-225876"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4pPr>
            <a:lvl5pPr marL="3657691" marR="0" lvl="4" indent="-225897"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5pPr>
            <a:lvl6pPr marL="4470513" marR="0" lvl="5" indent="-203313"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6pPr>
            <a:lvl7pPr marL="5283332" marR="0" lvl="6" indent="-203332"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7pPr>
            <a:lvl8pPr marL="6096153" marR="0" lvl="7" indent="-203353"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8pPr>
            <a:lvl9pPr marL="6908972" marR="0" lvl="8" indent="-203372"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9pPr>
          </a:lstStyle>
          <a:p>
            <a:endParaRPr/>
          </a:p>
        </p:txBody>
      </p:sp>
      <p:sp>
        <p:nvSpPr>
          <p:cNvPr id="17" name="Shape 17"/>
          <p:cNvSpPr txBox="1">
            <a:spLocks noGrp="1"/>
          </p:cNvSpPr>
          <p:nvPr>
            <p:ph type="body" idx="2"/>
          </p:nvPr>
        </p:nvSpPr>
        <p:spPr>
          <a:xfrm>
            <a:off x="8264274" y="2133601"/>
            <a:ext cx="7180435" cy="6034616"/>
          </a:xfrm>
          <a:prstGeom prst="rect">
            <a:avLst/>
          </a:prstGeom>
          <a:noFill/>
          <a:ln>
            <a:noFill/>
          </a:ln>
        </p:spPr>
        <p:txBody>
          <a:bodyPr lIns="91425" tIns="91425" rIns="91425" bIns="91425" anchor="t" anchorCtr="0"/>
          <a:lstStyle>
            <a:lvl1pPr marL="609617" marR="0" lvl="0" indent="-406417" algn="l" rtl="0">
              <a:spcBef>
                <a:spcPts val="640"/>
              </a:spcBef>
              <a:buClr>
                <a:schemeClr val="dk2"/>
              </a:buClr>
              <a:buSzPct val="100000"/>
              <a:buFont typeface="Arial"/>
              <a:buChar char="•"/>
              <a:defRPr sz="3200" b="0" i="0" u="none" strike="noStrike" cap="none">
                <a:solidFill>
                  <a:schemeClr val="dk2"/>
                </a:solidFill>
                <a:latin typeface="Gill Sans"/>
                <a:ea typeface="Gill Sans"/>
                <a:cs typeface="Gill Sans"/>
                <a:sym typeface="Gill Sans"/>
              </a:defRPr>
            </a:lvl1pPr>
            <a:lvl2pPr marL="1320834" marR="0" lvl="1" indent="-327440"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2pPr>
            <a:lvl3pPr marL="2032050" marR="0" lvl="2" indent="-225855"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3pPr>
            <a:lvl4pPr marL="2844871" marR="0" lvl="3" indent="-225876"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4pPr>
            <a:lvl5pPr marL="3657691" marR="0" lvl="4" indent="-225897"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5pPr>
            <a:lvl6pPr marL="4470513" marR="0" lvl="5" indent="-203313"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6pPr>
            <a:lvl7pPr marL="5283332" marR="0" lvl="6" indent="-203332"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7pPr>
            <a:lvl8pPr marL="6096153" marR="0" lvl="7" indent="-203353"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8pPr>
            <a:lvl9pPr marL="6908972" marR="0" lvl="8" indent="-203372"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32239" y="886734"/>
            <a:ext cx="14993109" cy="1247720"/>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6222" b="1"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body" idx="1"/>
          </p:nvPr>
        </p:nvSpPr>
        <p:spPr>
          <a:xfrm>
            <a:off x="812879" y="2505188"/>
            <a:ext cx="14631829" cy="5855041"/>
          </a:xfrm>
          <a:prstGeom prst="rect">
            <a:avLst/>
          </a:prstGeom>
          <a:noFill/>
          <a:ln>
            <a:noFill/>
          </a:ln>
        </p:spPr>
        <p:txBody>
          <a:bodyPr lIns="91425" tIns="91425" rIns="91425" bIns="91425" anchor="t" anchorCtr="0"/>
          <a:lstStyle>
            <a:lvl1pPr marL="609617" marR="0" lvl="0" indent="-327359" algn="l" rtl="0">
              <a:spcBef>
                <a:spcPts val="889"/>
              </a:spcBef>
              <a:buClr>
                <a:schemeClr val="dk2"/>
              </a:buClr>
              <a:buSzPct val="101022"/>
              <a:buFont typeface="Arial"/>
              <a:buChar char="•"/>
              <a:defRPr sz="4445" b="1" i="0" u="none" strike="noStrike" cap="none">
                <a:solidFill>
                  <a:schemeClr val="dk2"/>
                </a:solidFill>
                <a:latin typeface="Gill Sans"/>
                <a:ea typeface="Gill Sans"/>
                <a:cs typeface="Gill Sans"/>
                <a:sym typeface="Gill Sans"/>
              </a:defRPr>
            </a:lvl1pPr>
            <a:lvl2pPr marL="1320834" marR="0" lvl="1" indent="-282228" algn="l" rtl="0">
              <a:spcBef>
                <a:spcPts val="711"/>
              </a:spcBef>
              <a:buClr>
                <a:schemeClr val="dk2"/>
              </a:buClr>
              <a:buSzPct val="98777"/>
              <a:buFont typeface="Arial"/>
              <a:buChar char="–"/>
              <a:defRPr sz="3556" b="0" i="1" u="none" strike="noStrike" cap="none">
                <a:solidFill>
                  <a:schemeClr val="dk2"/>
                </a:solidFill>
                <a:latin typeface="Gill Sans"/>
                <a:ea typeface="Gill Sans"/>
                <a:cs typeface="Gill Sans"/>
                <a:sym typeface="Gill Sans"/>
              </a:defRPr>
            </a:lvl2pPr>
            <a:lvl3pPr marL="2032050" marR="0" lvl="2" indent="-203250" algn="l" rtl="0">
              <a:spcBef>
                <a:spcPts val="640"/>
              </a:spcBef>
              <a:buClr>
                <a:schemeClr val="dk2"/>
              </a:buClr>
              <a:buSzPct val="100000"/>
              <a:buFont typeface="Arial"/>
              <a:buChar char="•"/>
              <a:defRPr sz="3200" b="0" i="1" u="none" strike="noStrike" cap="none">
                <a:solidFill>
                  <a:schemeClr val="dk2"/>
                </a:solidFill>
                <a:latin typeface="Gill Sans"/>
                <a:ea typeface="Gill Sans"/>
                <a:cs typeface="Gill Sans"/>
                <a:sym typeface="Gill Sans"/>
              </a:defRPr>
            </a:lvl3pPr>
            <a:lvl4pPr marL="2844871" marR="0" lvl="3" indent="-237116" algn="l" rtl="0">
              <a:spcBef>
                <a:spcPts val="533"/>
              </a:spcBef>
              <a:buClr>
                <a:schemeClr val="dk2"/>
              </a:buClr>
              <a:buSzPct val="98777"/>
              <a:buFont typeface="Arial"/>
              <a:buChar char="–"/>
              <a:defRPr sz="2667" b="0" i="1" u="none" strike="noStrike" cap="none">
                <a:solidFill>
                  <a:schemeClr val="dk2"/>
                </a:solidFill>
                <a:latin typeface="Gill Sans"/>
                <a:ea typeface="Gill Sans"/>
                <a:cs typeface="Gill Sans"/>
                <a:sym typeface="Gill Sans"/>
              </a:defRPr>
            </a:lvl4pPr>
            <a:lvl5pPr marL="3657691" marR="0" lvl="4" indent="-271046" algn="l" rtl="0">
              <a:spcBef>
                <a:spcPts val="427"/>
              </a:spcBef>
              <a:buClr>
                <a:schemeClr val="dk2"/>
              </a:buClr>
              <a:buSzPct val="101571"/>
              <a:buFont typeface="Arial"/>
              <a:buChar char="»"/>
              <a:defRPr sz="2133" b="0" i="1" u="none" strike="noStrike" cap="none">
                <a:solidFill>
                  <a:schemeClr val="dk2"/>
                </a:solidFill>
                <a:latin typeface="Gill Sans"/>
                <a:ea typeface="Gill Sans"/>
                <a:cs typeface="Gill Sans"/>
                <a:sym typeface="Gill Sans"/>
              </a:defRPr>
            </a:lvl5pPr>
            <a:lvl6pPr marL="4470513" marR="0" lvl="5" indent="-18070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6pPr>
            <a:lvl7pPr marL="5283332" marR="0" lvl="6" indent="-180726"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7pPr>
            <a:lvl8pPr marL="6096153" marR="0" lvl="7" indent="-18074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8pPr>
            <a:lvl9pPr marL="6908972" marR="0" lvl="8" indent="-180765"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475370" y="1406773"/>
            <a:ext cx="15176126" cy="2871966"/>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6222" b="1"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subTitle" idx="1"/>
          </p:nvPr>
        </p:nvSpPr>
        <p:spPr>
          <a:xfrm>
            <a:off x="1307266" y="5181600"/>
            <a:ext cx="13393495" cy="2336800"/>
          </a:xfrm>
          <a:prstGeom prst="rect">
            <a:avLst/>
          </a:prstGeom>
          <a:noFill/>
          <a:ln>
            <a:noFill/>
          </a:ln>
        </p:spPr>
        <p:txBody>
          <a:bodyPr lIns="91425" tIns="91425" rIns="91425" bIns="91425" anchor="t" anchorCtr="0"/>
          <a:lstStyle>
            <a:lvl1pPr marL="0" marR="0" lvl="0" indent="0" algn="ctr" rtl="0">
              <a:spcBef>
                <a:spcPts val="1102"/>
              </a:spcBef>
              <a:buClr>
                <a:schemeClr val="dk2"/>
              </a:buClr>
              <a:buFont typeface="Arial"/>
              <a:buNone/>
              <a:defRPr sz="5511" b="1" i="0" u="none" strike="noStrike" cap="none">
                <a:solidFill>
                  <a:schemeClr val="dk2"/>
                </a:solidFill>
                <a:latin typeface="Gill Sans"/>
                <a:ea typeface="Gill Sans"/>
                <a:cs typeface="Gill Sans"/>
                <a:sym typeface="Gill Sans"/>
              </a:defRPr>
            </a:lvl1pPr>
            <a:lvl2pPr marL="812821" marR="0" lvl="1" indent="-21" algn="ctr" rtl="0">
              <a:spcBef>
                <a:spcPts val="711"/>
              </a:spcBef>
              <a:buClr>
                <a:srgbClr val="888888"/>
              </a:buClr>
              <a:buFont typeface="Arial"/>
              <a:buNone/>
              <a:defRPr sz="3556" b="0" i="0" u="none" strike="noStrike" cap="none">
                <a:solidFill>
                  <a:srgbClr val="888888"/>
                </a:solidFill>
                <a:latin typeface="Gill Sans"/>
                <a:ea typeface="Gill Sans"/>
                <a:cs typeface="Gill Sans"/>
                <a:sym typeface="Gill Sans"/>
              </a:defRPr>
            </a:lvl2pPr>
            <a:lvl3pPr marL="1625639" marR="0" lvl="2" indent="-39" algn="ctr" rtl="0">
              <a:spcBef>
                <a:spcPts val="640"/>
              </a:spcBef>
              <a:buClr>
                <a:srgbClr val="888888"/>
              </a:buClr>
              <a:buFont typeface="Arial"/>
              <a:buNone/>
              <a:defRPr sz="3200" b="0" i="0" u="none" strike="noStrike" cap="none">
                <a:solidFill>
                  <a:srgbClr val="888888"/>
                </a:solidFill>
                <a:latin typeface="Gill Sans"/>
                <a:ea typeface="Gill Sans"/>
                <a:cs typeface="Gill Sans"/>
                <a:sym typeface="Gill Sans"/>
              </a:defRPr>
            </a:lvl3pPr>
            <a:lvl4pPr marL="2438461" marR="0" lvl="3" indent="-61" algn="ctr" rtl="0">
              <a:spcBef>
                <a:spcPts val="533"/>
              </a:spcBef>
              <a:buClr>
                <a:srgbClr val="888888"/>
              </a:buClr>
              <a:buFont typeface="Arial"/>
              <a:buNone/>
              <a:defRPr sz="2667" b="0" i="0" u="none" strike="noStrike" cap="none">
                <a:solidFill>
                  <a:srgbClr val="888888"/>
                </a:solidFill>
                <a:latin typeface="Gill Sans"/>
                <a:ea typeface="Gill Sans"/>
                <a:cs typeface="Gill Sans"/>
                <a:sym typeface="Gill Sans"/>
              </a:defRPr>
            </a:lvl4pPr>
            <a:lvl5pPr marL="3251282" marR="0" lvl="4" indent="-82" algn="ctr" rtl="0">
              <a:spcBef>
                <a:spcPts val="427"/>
              </a:spcBef>
              <a:buClr>
                <a:srgbClr val="888888"/>
              </a:buClr>
              <a:buFont typeface="Arial"/>
              <a:buNone/>
              <a:defRPr sz="2133" b="0" i="0" u="none" strike="noStrike" cap="none">
                <a:solidFill>
                  <a:srgbClr val="888888"/>
                </a:solidFill>
                <a:latin typeface="Gill Sans"/>
                <a:ea typeface="Gill Sans"/>
                <a:cs typeface="Gill Sans"/>
                <a:sym typeface="Gill Sans"/>
              </a:defRPr>
            </a:lvl5pPr>
            <a:lvl6pPr marL="4064102" marR="0" lvl="5" indent="-101" algn="ctr" rtl="0">
              <a:spcBef>
                <a:spcPts val="711"/>
              </a:spcBef>
              <a:buClr>
                <a:srgbClr val="888888"/>
              </a:buClr>
              <a:buFont typeface="Arial"/>
              <a:buNone/>
              <a:defRPr sz="3556" b="0" i="0" u="none" strike="noStrike" cap="none">
                <a:solidFill>
                  <a:srgbClr val="888888"/>
                </a:solidFill>
                <a:latin typeface="Times New Roman"/>
                <a:ea typeface="Times New Roman"/>
                <a:cs typeface="Times New Roman"/>
                <a:sym typeface="Times New Roman"/>
              </a:defRPr>
            </a:lvl6pPr>
            <a:lvl7pPr marL="4876921" marR="0" lvl="6" indent="-120" algn="ctr" rtl="0">
              <a:spcBef>
                <a:spcPts val="711"/>
              </a:spcBef>
              <a:buClr>
                <a:srgbClr val="888888"/>
              </a:buClr>
              <a:buFont typeface="Arial"/>
              <a:buNone/>
              <a:defRPr sz="3556" b="0" i="0" u="none" strike="noStrike" cap="none">
                <a:solidFill>
                  <a:srgbClr val="888888"/>
                </a:solidFill>
                <a:latin typeface="Times New Roman"/>
                <a:ea typeface="Times New Roman"/>
                <a:cs typeface="Times New Roman"/>
                <a:sym typeface="Times New Roman"/>
              </a:defRPr>
            </a:lvl7pPr>
            <a:lvl8pPr marL="5689742" marR="0" lvl="7" indent="-141" algn="ctr" rtl="0">
              <a:spcBef>
                <a:spcPts val="711"/>
              </a:spcBef>
              <a:buClr>
                <a:srgbClr val="888888"/>
              </a:buClr>
              <a:buFont typeface="Arial"/>
              <a:buNone/>
              <a:defRPr sz="3556" b="0" i="0" u="none" strike="noStrike" cap="none">
                <a:solidFill>
                  <a:srgbClr val="888888"/>
                </a:solidFill>
                <a:latin typeface="Times New Roman"/>
                <a:ea typeface="Times New Roman"/>
                <a:cs typeface="Times New Roman"/>
                <a:sym typeface="Times New Roman"/>
              </a:defRPr>
            </a:lvl8pPr>
            <a:lvl9pPr marL="6502563" marR="0" lvl="8" indent="-162" algn="ctr" rtl="0">
              <a:spcBef>
                <a:spcPts val="711"/>
              </a:spcBef>
              <a:buClr>
                <a:srgbClr val="888888"/>
              </a:buClr>
              <a:buFont typeface="Arial"/>
              <a:buNone/>
              <a:defRPr sz="3556" b="0" i="0" u="none" strike="noStrike" cap="none">
                <a:solidFill>
                  <a:srgbClr val="888888"/>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41749" y="1366549"/>
            <a:ext cx="15401926" cy="1816099"/>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6222" b="1"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 name="Shape 27"/>
          <p:cNvSpPr txBox="1">
            <a:spLocks noGrp="1"/>
          </p:cNvSpPr>
          <p:nvPr>
            <p:ph type="body" idx="1"/>
          </p:nvPr>
        </p:nvSpPr>
        <p:spPr>
          <a:xfrm>
            <a:off x="1284237" y="4919578"/>
            <a:ext cx="13818949" cy="956287"/>
          </a:xfrm>
          <a:prstGeom prst="rect">
            <a:avLst/>
          </a:prstGeom>
          <a:noFill/>
          <a:ln>
            <a:noFill/>
          </a:ln>
        </p:spPr>
        <p:txBody>
          <a:bodyPr lIns="91425" tIns="91425" rIns="91425" bIns="91425" anchor="b" anchorCtr="0"/>
          <a:lstStyle>
            <a:lvl1pPr marL="0" marR="0" lvl="0" indent="0" algn="ctr" rtl="0">
              <a:spcBef>
                <a:spcPts val="853"/>
              </a:spcBef>
              <a:buClr>
                <a:schemeClr val="dk2"/>
              </a:buClr>
              <a:buFont typeface="Arial"/>
              <a:buNone/>
              <a:defRPr sz="4267" b="1" i="0" u="none" strike="noStrike" cap="none">
                <a:solidFill>
                  <a:schemeClr val="dk2"/>
                </a:solidFill>
                <a:latin typeface="Gill Sans"/>
                <a:ea typeface="Gill Sans"/>
                <a:cs typeface="Gill Sans"/>
                <a:sym typeface="Gill Sans"/>
              </a:defRPr>
            </a:lvl1pPr>
            <a:lvl2pPr marL="812821" marR="0" lvl="1" indent="-21" algn="l" rtl="0">
              <a:spcBef>
                <a:spcPts val="640"/>
              </a:spcBef>
              <a:buClr>
                <a:srgbClr val="888888"/>
              </a:buClr>
              <a:buFont typeface="Arial"/>
              <a:buNone/>
              <a:defRPr sz="3200" b="0" i="0" u="none" strike="noStrike" cap="none">
                <a:solidFill>
                  <a:srgbClr val="888888"/>
                </a:solidFill>
                <a:latin typeface="Gill Sans"/>
                <a:ea typeface="Gill Sans"/>
                <a:cs typeface="Gill Sans"/>
                <a:sym typeface="Gill Sans"/>
              </a:defRPr>
            </a:lvl2pPr>
            <a:lvl3pPr marL="1625639" marR="0" lvl="2" indent="-39" algn="l" rtl="0">
              <a:spcBef>
                <a:spcPts val="569"/>
              </a:spcBef>
              <a:buClr>
                <a:srgbClr val="888888"/>
              </a:buClr>
              <a:buFont typeface="Arial"/>
              <a:buNone/>
              <a:defRPr sz="2844" b="0" i="0" u="none" strike="noStrike" cap="none">
                <a:solidFill>
                  <a:srgbClr val="888888"/>
                </a:solidFill>
                <a:latin typeface="Gill Sans"/>
                <a:ea typeface="Gill Sans"/>
                <a:cs typeface="Gill Sans"/>
                <a:sym typeface="Gill Sans"/>
              </a:defRPr>
            </a:lvl3pPr>
            <a:lvl4pPr marL="2438461" marR="0" lvl="3" indent="-61" algn="l" rtl="0">
              <a:spcBef>
                <a:spcPts val="498"/>
              </a:spcBef>
              <a:buClr>
                <a:srgbClr val="888888"/>
              </a:buClr>
              <a:buFont typeface="Arial"/>
              <a:buNone/>
              <a:defRPr sz="2489" b="0" i="0" u="none" strike="noStrike" cap="none">
                <a:solidFill>
                  <a:srgbClr val="888888"/>
                </a:solidFill>
                <a:latin typeface="Gill Sans"/>
                <a:ea typeface="Gill Sans"/>
                <a:cs typeface="Gill Sans"/>
                <a:sym typeface="Gill Sans"/>
              </a:defRPr>
            </a:lvl4pPr>
            <a:lvl5pPr marL="3251282" marR="0" lvl="4" indent="-82" algn="l" rtl="0">
              <a:spcBef>
                <a:spcPts val="498"/>
              </a:spcBef>
              <a:buClr>
                <a:srgbClr val="888888"/>
              </a:buClr>
              <a:buFont typeface="Arial"/>
              <a:buNone/>
              <a:defRPr sz="2489" b="0" i="0" u="none" strike="noStrike" cap="none">
                <a:solidFill>
                  <a:srgbClr val="888888"/>
                </a:solidFill>
                <a:latin typeface="Gill Sans"/>
                <a:ea typeface="Gill Sans"/>
                <a:cs typeface="Gill Sans"/>
                <a:sym typeface="Gill Sans"/>
              </a:defRPr>
            </a:lvl5pPr>
            <a:lvl6pPr marL="4064102" marR="0" lvl="5" indent="-101" algn="l" rtl="0">
              <a:spcBef>
                <a:spcPts val="498"/>
              </a:spcBef>
              <a:buClr>
                <a:srgbClr val="888888"/>
              </a:buClr>
              <a:buFont typeface="Arial"/>
              <a:buNone/>
              <a:defRPr sz="2489" b="0" i="0" u="none" strike="noStrike" cap="none">
                <a:solidFill>
                  <a:srgbClr val="888888"/>
                </a:solidFill>
                <a:latin typeface="Times New Roman"/>
                <a:ea typeface="Times New Roman"/>
                <a:cs typeface="Times New Roman"/>
                <a:sym typeface="Times New Roman"/>
              </a:defRPr>
            </a:lvl6pPr>
            <a:lvl7pPr marL="4876921" marR="0" lvl="6" indent="-120" algn="l" rtl="0">
              <a:spcBef>
                <a:spcPts val="498"/>
              </a:spcBef>
              <a:buClr>
                <a:srgbClr val="888888"/>
              </a:buClr>
              <a:buFont typeface="Arial"/>
              <a:buNone/>
              <a:defRPr sz="2489" b="0" i="0" u="none" strike="noStrike" cap="none">
                <a:solidFill>
                  <a:srgbClr val="888888"/>
                </a:solidFill>
                <a:latin typeface="Times New Roman"/>
                <a:ea typeface="Times New Roman"/>
                <a:cs typeface="Times New Roman"/>
                <a:sym typeface="Times New Roman"/>
              </a:defRPr>
            </a:lvl7pPr>
            <a:lvl8pPr marL="5689742" marR="0" lvl="7" indent="-141" algn="l" rtl="0">
              <a:spcBef>
                <a:spcPts val="498"/>
              </a:spcBef>
              <a:buClr>
                <a:srgbClr val="888888"/>
              </a:buClr>
              <a:buFont typeface="Arial"/>
              <a:buNone/>
              <a:defRPr sz="2489" b="0" i="0" u="none" strike="noStrike" cap="none">
                <a:solidFill>
                  <a:srgbClr val="888888"/>
                </a:solidFill>
                <a:latin typeface="Times New Roman"/>
                <a:ea typeface="Times New Roman"/>
                <a:cs typeface="Times New Roman"/>
                <a:sym typeface="Times New Roman"/>
              </a:defRPr>
            </a:lvl8pPr>
            <a:lvl9pPr marL="6502563" marR="0" lvl="8" indent="-162" algn="l" rtl="0">
              <a:spcBef>
                <a:spcPts val="498"/>
              </a:spcBef>
              <a:buClr>
                <a:srgbClr val="888888"/>
              </a:buClr>
              <a:buFont typeface="Arial"/>
              <a:buNone/>
              <a:defRPr sz="2489" b="0" i="0" u="none" strike="noStrike" cap="none">
                <a:solidFill>
                  <a:srgbClr val="888888"/>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12879" y="820645"/>
            <a:ext cx="14631829" cy="1226172"/>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5689" b="0"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0" name="Shape 30"/>
          <p:cNvSpPr txBox="1">
            <a:spLocks noGrp="1"/>
          </p:cNvSpPr>
          <p:nvPr>
            <p:ph type="body" idx="1"/>
          </p:nvPr>
        </p:nvSpPr>
        <p:spPr>
          <a:xfrm>
            <a:off x="812879" y="2046817"/>
            <a:ext cx="7183258" cy="853017"/>
          </a:xfrm>
          <a:prstGeom prst="rect">
            <a:avLst/>
          </a:prstGeom>
          <a:noFill/>
          <a:ln>
            <a:noFill/>
          </a:ln>
        </p:spPr>
        <p:txBody>
          <a:bodyPr lIns="91425" tIns="91425" rIns="91425" bIns="91425" anchor="b" anchorCtr="0"/>
          <a:lstStyle>
            <a:lvl1pPr marL="0" marR="0" lvl="0" indent="0" algn="ctr" rtl="0">
              <a:spcBef>
                <a:spcPts val="711"/>
              </a:spcBef>
              <a:buClr>
                <a:schemeClr val="dk2"/>
              </a:buClr>
              <a:buFont typeface="Arial"/>
              <a:buNone/>
              <a:defRPr sz="3556" b="0" i="0" u="none" strike="noStrike" cap="none">
                <a:solidFill>
                  <a:schemeClr val="dk2"/>
                </a:solidFill>
                <a:latin typeface="Gill Sans"/>
                <a:ea typeface="Gill Sans"/>
                <a:cs typeface="Gill Sans"/>
                <a:sym typeface="Gill Sans"/>
              </a:defRPr>
            </a:lvl1pPr>
            <a:lvl2pPr marL="812821" marR="0" lvl="1" indent="-21" algn="l" rtl="0">
              <a:spcBef>
                <a:spcPts val="711"/>
              </a:spcBef>
              <a:buClr>
                <a:schemeClr val="dk2"/>
              </a:buClr>
              <a:buFont typeface="Arial"/>
              <a:buNone/>
              <a:defRPr sz="3556" b="1" i="0" u="none" strike="noStrike" cap="none">
                <a:solidFill>
                  <a:schemeClr val="dk2"/>
                </a:solidFill>
                <a:latin typeface="Gill Sans"/>
                <a:ea typeface="Gill Sans"/>
                <a:cs typeface="Gill Sans"/>
                <a:sym typeface="Gill Sans"/>
              </a:defRPr>
            </a:lvl2pPr>
            <a:lvl3pPr marL="1625639" marR="0" lvl="2" indent="-39" algn="l" rtl="0">
              <a:spcBef>
                <a:spcPts val="640"/>
              </a:spcBef>
              <a:buClr>
                <a:schemeClr val="dk2"/>
              </a:buClr>
              <a:buFont typeface="Arial"/>
              <a:buNone/>
              <a:defRPr sz="3200" b="1" i="0" u="none" strike="noStrike" cap="none">
                <a:solidFill>
                  <a:schemeClr val="dk2"/>
                </a:solidFill>
                <a:latin typeface="Gill Sans"/>
                <a:ea typeface="Gill Sans"/>
                <a:cs typeface="Gill Sans"/>
                <a:sym typeface="Gill Sans"/>
              </a:defRPr>
            </a:lvl3pPr>
            <a:lvl4pPr marL="2438461" marR="0" lvl="3" indent="-61" algn="l" rtl="0">
              <a:spcBef>
                <a:spcPts val="569"/>
              </a:spcBef>
              <a:buClr>
                <a:schemeClr val="dk2"/>
              </a:buClr>
              <a:buFont typeface="Arial"/>
              <a:buNone/>
              <a:defRPr sz="2844" b="1" i="0" u="none" strike="noStrike" cap="none">
                <a:solidFill>
                  <a:schemeClr val="dk2"/>
                </a:solidFill>
                <a:latin typeface="Gill Sans"/>
                <a:ea typeface="Gill Sans"/>
                <a:cs typeface="Gill Sans"/>
                <a:sym typeface="Gill Sans"/>
              </a:defRPr>
            </a:lvl4pPr>
            <a:lvl5pPr marL="3251282" marR="0" lvl="4" indent="-82" algn="l" rtl="0">
              <a:spcBef>
                <a:spcPts val="569"/>
              </a:spcBef>
              <a:buClr>
                <a:schemeClr val="dk2"/>
              </a:buClr>
              <a:buFont typeface="Arial"/>
              <a:buNone/>
              <a:defRPr sz="2844" b="1" i="0" u="none" strike="noStrike" cap="none">
                <a:solidFill>
                  <a:schemeClr val="dk2"/>
                </a:solidFill>
                <a:latin typeface="Gill Sans"/>
                <a:ea typeface="Gill Sans"/>
                <a:cs typeface="Gill Sans"/>
                <a:sym typeface="Gill Sans"/>
              </a:defRPr>
            </a:lvl5pPr>
            <a:lvl6pPr marL="4064102" marR="0" lvl="5" indent="-101"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6pPr>
            <a:lvl7pPr marL="4876921" marR="0" lvl="6" indent="-120"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7pPr>
            <a:lvl8pPr marL="5689742" marR="0" lvl="7" indent="-141"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8pPr>
            <a:lvl9pPr marL="6502563" marR="0" lvl="8" indent="-162"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9pPr>
          </a:lstStyle>
          <a:p>
            <a:endParaRPr/>
          </a:p>
        </p:txBody>
      </p:sp>
      <p:sp>
        <p:nvSpPr>
          <p:cNvPr id="31" name="Shape 31"/>
          <p:cNvSpPr txBox="1">
            <a:spLocks noGrp="1"/>
          </p:cNvSpPr>
          <p:nvPr>
            <p:ph type="body" idx="2"/>
          </p:nvPr>
        </p:nvSpPr>
        <p:spPr>
          <a:xfrm>
            <a:off x="812879" y="3232186"/>
            <a:ext cx="7183258" cy="5268383"/>
          </a:xfrm>
          <a:prstGeom prst="rect">
            <a:avLst/>
          </a:prstGeom>
          <a:noFill/>
          <a:ln>
            <a:noFill/>
          </a:ln>
        </p:spPr>
        <p:txBody>
          <a:bodyPr lIns="91425" tIns="91425" rIns="91425" bIns="91425" anchor="t" anchorCtr="0"/>
          <a:lstStyle>
            <a:lvl1pPr marL="609617" marR="0" lvl="0" indent="-406417" algn="l" rtl="0">
              <a:spcBef>
                <a:spcPts val="640"/>
              </a:spcBef>
              <a:buClr>
                <a:schemeClr val="dk2"/>
              </a:buClr>
              <a:buSzPct val="100000"/>
              <a:buFont typeface="Arial"/>
              <a:buChar char="•"/>
              <a:defRPr sz="3200" b="1" i="0" u="none" strike="noStrike" cap="none">
                <a:solidFill>
                  <a:schemeClr val="dk2"/>
                </a:solidFill>
                <a:latin typeface="Gill Sans"/>
                <a:ea typeface="Gill Sans"/>
                <a:cs typeface="Gill Sans"/>
                <a:sym typeface="Gill Sans"/>
              </a:defRPr>
            </a:lvl1pPr>
            <a:lvl2pPr marL="1320834" marR="0" lvl="1" indent="-327440"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2pPr>
            <a:lvl3pPr marL="2032050" marR="0" lvl="2" indent="-225855"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3pPr>
            <a:lvl4pPr marL="2844871" marR="0" lvl="3" indent="-225876"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4pPr>
            <a:lvl5pPr marL="3657691" marR="0" lvl="4" indent="-225897"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5pPr>
            <a:lvl6pPr marL="4470513" marR="0" lvl="5" indent="-225919"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6pPr>
            <a:lvl7pPr marL="5283332" marR="0" lvl="6" indent="-225938"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7pPr>
            <a:lvl8pPr marL="6096153" marR="0" lvl="7" indent="-225959"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8pPr>
            <a:lvl9pPr marL="6908972" marR="0" lvl="8" indent="-225978"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9pPr>
          </a:lstStyle>
          <a:p>
            <a:endParaRPr/>
          </a:p>
        </p:txBody>
      </p:sp>
      <p:sp>
        <p:nvSpPr>
          <p:cNvPr id="32" name="Shape 32"/>
          <p:cNvSpPr txBox="1">
            <a:spLocks noGrp="1"/>
          </p:cNvSpPr>
          <p:nvPr>
            <p:ph type="body" idx="3"/>
          </p:nvPr>
        </p:nvSpPr>
        <p:spPr>
          <a:xfrm>
            <a:off x="8258635" y="2046817"/>
            <a:ext cx="7186079" cy="853017"/>
          </a:xfrm>
          <a:prstGeom prst="rect">
            <a:avLst/>
          </a:prstGeom>
          <a:noFill/>
          <a:ln>
            <a:noFill/>
          </a:ln>
        </p:spPr>
        <p:txBody>
          <a:bodyPr lIns="91425" tIns="91425" rIns="91425" bIns="91425" anchor="b" anchorCtr="0"/>
          <a:lstStyle>
            <a:lvl1pPr marL="0" marR="0" lvl="0" indent="0" algn="ctr" rtl="0">
              <a:spcBef>
                <a:spcPts val="711"/>
              </a:spcBef>
              <a:buClr>
                <a:schemeClr val="dk2"/>
              </a:buClr>
              <a:buFont typeface="Arial"/>
              <a:buNone/>
              <a:defRPr sz="3556" b="0" i="0" u="none" strike="noStrike" cap="none">
                <a:solidFill>
                  <a:schemeClr val="dk2"/>
                </a:solidFill>
                <a:latin typeface="Gill Sans"/>
                <a:ea typeface="Gill Sans"/>
                <a:cs typeface="Gill Sans"/>
                <a:sym typeface="Gill Sans"/>
              </a:defRPr>
            </a:lvl1pPr>
            <a:lvl2pPr marL="812821" marR="0" lvl="1" indent="-21" algn="l" rtl="0">
              <a:spcBef>
                <a:spcPts val="711"/>
              </a:spcBef>
              <a:buClr>
                <a:schemeClr val="dk2"/>
              </a:buClr>
              <a:buFont typeface="Arial"/>
              <a:buNone/>
              <a:defRPr sz="3556" b="1" i="0" u="none" strike="noStrike" cap="none">
                <a:solidFill>
                  <a:schemeClr val="dk2"/>
                </a:solidFill>
                <a:latin typeface="Gill Sans"/>
                <a:ea typeface="Gill Sans"/>
                <a:cs typeface="Gill Sans"/>
                <a:sym typeface="Gill Sans"/>
              </a:defRPr>
            </a:lvl2pPr>
            <a:lvl3pPr marL="1625639" marR="0" lvl="2" indent="-39" algn="l" rtl="0">
              <a:spcBef>
                <a:spcPts val="640"/>
              </a:spcBef>
              <a:buClr>
                <a:schemeClr val="dk2"/>
              </a:buClr>
              <a:buFont typeface="Arial"/>
              <a:buNone/>
              <a:defRPr sz="3200" b="1" i="0" u="none" strike="noStrike" cap="none">
                <a:solidFill>
                  <a:schemeClr val="dk2"/>
                </a:solidFill>
                <a:latin typeface="Gill Sans"/>
                <a:ea typeface="Gill Sans"/>
                <a:cs typeface="Gill Sans"/>
                <a:sym typeface="Gill Sans"/>
              </a:defRPr>
            </a:lvl3pPr>
            <a:lvl4pPr marL="2438461" marR="0" lvl="3" indent="-61" algn="l" rtl="0">
              <a:spcBef>
                <a:spcPts val="569"/>
              </a:spcBef>
              <a:buClr>
                <a:schemeClr val="dk2"/>
              </a:buClr>
              <a:buFont typeface="Arial"/>
              <a:buNone/>
              <a:defRPr sz="2844" b="1" i="0" u="none" strike="noStrike" cap="none">
                <a:solidFill>
                  <a:schemeClr val="dk2"/>
                </a:solidFill>
                <a:latin typeface="Gill Sans"/>
                <a:ea typeface="Gill Sans"/>
                <a:cs typeface="Gill Sans"/>
                <a:sym typeface="Gill Sans"/>
              </a:defRPr>
            </a:lvl4pPr>
            <a:lvl5pPr marL="3251282" marR="0" lvl="4" indent="-82" algn="l" rtl="0">
              <a:spcBef>
                <a:spcPts val="569"/>
              </a:spcBef>
              <a:buClr>
                <a:schemeClr val="dk2"/>
              </a:buClr>
              <a:buFont typeface="Arial"/>
              <a:buNone/>
              <a:defRPr sz="2844" b="1" i="0" u="none" strike="noStrike" cap="none">
                <a:solidFill>
                  <a:schemeClr val="dk2"/>
                </a:solidFill>
                <a:latin typeface="Gill Sans"/>
                <a:ea typeface="Gill Sans"/>
                <a:cs typeface="Gill Sans"/>
                <a:sym typeface="Gill Sans"/>
              </a:defRPr>
            </a:lvl5pPr>
            <a:lvl6pPr marL="4064102" marR="0" lvl="5" indent="-101"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6pPr>
            <a:lvl7pPr marL="4876921" marR="0" lvl="6" indent="-120"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7pPr>
            <a:lvl8pPr marL="5689742" marR="0" lvl="7" indent="-141"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8pPr>
            <a:lvl9pPr marL="6502563" marR="0" lvl="8" indent="-162"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9pPr>
          </a:lstStyle>
          <a:p>
            <a:endParaRPr/>
          </a:p>
        </p:txBody>
      </p:sp>
      <p:sp>
        <p:nvSpPr>
          <p:cNvPr id="33" name="Shape 33"/>
          <p:cNvSpPr txBox="1">
            <a:spLocks noGrp="1"/>
          </p:cNvSpPr>
          <p:nvPr>
            <p:ph type="body" idx="4"/>
          </p:nvPr>
        </p:nvSpPr>
        <p:spPr>
          <a:xfrm>
            <a:off x="8258632" y="3232186"/>
            <a:ext cx="7186079" cy="5268383"/>
          </a:xfrm>
          <a:prstGeom prst="rect">
            <a:avLst/>
          </a:prstGeom>
          <a:noFill/>
          <a:ln>
            <a:noFill/>
          </a:ln>
        </p:spPr>
        <p:txBody>
          <a:bodyPr lIns="91425" tIns="91425" rIns="91425" bIns="91425" anchor="t" anchorCtr="0"/>
          <a:lstStyle>
            <a:lvl1pPr marL="609617" marR="0" lvl="0" indent="-406417" algn="l" rtl="0">
              <a:spcBef>
                <a:spcPts val="640"/>
              </a:spcBef>
              <a:buClr>
                <a:schemeClr val="dk2"/>
              </a:buClr>
              <a:buSzPct val="100000"/>
              <a:buFont typeface="Arial"/>
              <a:buChar char="•"/>
              <a:defRPr sz="3200" b="1" i="0" u="none" strike="noStrike" cap="none">
                <a:solidFill>
                  <a:schemeClr val="dk2"/>
                </a:solidFill>
                <a:latin typeface="Gill Sans"/>
                <a:ea typeface="Gill Sans"/>
                <a:cs typeface="Gill Sans"/>
                <a:sym typeface="Gill Sans"/>
              </a:defRPr>
            </a:lvl1pPr>
            <a:lvl2pPr marL="1320834" marR="0" lvl="1" indent="-327440"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2pPr>
            <a:lvl3pPr marL="2032050" marR="0" lvl="2" indent="-225855"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3pPr>
            <a:lvl4pPr marL="2844871" marR="0" lvl="3" indent="-225876"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4pPr>
            <a:lvl5pPr marL="3657691" marR="0" lvl="4" indent="-225897"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5pPr>
            <a:lvl6pPr marL="4470513" marR="0" lvl="5" indent="-225919"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6pPr>
            <a:lvl7pPr marL="5283332" marR="0" lvl="6" indent="-225938"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7pPr>
            <a:lvl8pPr marL="6096153" marR="0" lvl="7" indent="-225959"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8pPr>
            <a:lvl9pPr marL="6908972" marR="0" lvl="8" indent="-225978"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12879" y="1277099"/>
            <a:ext cx="14631829" cy="1226172"/>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5333" b="0"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12885" y="888973"/>
            <a:ext cx="5348634" cy="1238387"/>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Gill Sans"/>
              <a:buNone/>
              <a:defRPr sz="3200" b="0"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6356264" y="888976"/>
            <a:ext cx="9088442" cy="7493139"/>
          </a:xfrm>
          <a:prstGeom prst="rect">
            <a:avLst/>
          </a:prstGeom>
          <a:noFill/>
          <a:ln>
            <a:noFill/>
          </a:ln>
        </p:spPr>
        <p:txBody>
          <a:bodyPr lIns="91425" tIns="91425" rIns="91425" bIns="91425" anchor="t" anchorCtr="0"/>
          <a:lstStyle>
            <a:lvl1pPr marL="609617" marR="0" lvl="0" indent="-293514" algn="l" rtl="0">
              <a:spcBef>
                <a:spcPts val="996"/>
              </a:spcBef>
              <a:buClr>
                <a:schemeClr val="dk2"/>
              </a:buClr>
              <a:buSzPct val="99560"/>
              <a:buFont typeface="Arial"/>
              <a:buChar char="•"/>
              <a:defRPr sz="4978" b="0" i="0" u="none" strike="noStrike" cap="none">
                <a:solidFill>
                  <a:schemeClr val="dk2"/>
                </a:solidFill>
                <a:latin typeface="Gill Sans"/>
                <a:ea typeface="Gill Sans"/>
                <a:cs typeface="Gill Sans"/>
                <a:sym typeface="Gill Sans"/>
              </a:defRPr>
            </a:lvl1pPr>
            <a:lvl2pPr marL="1320834" marR="0" lvl="1" indent="-191931" algn="l" rtl="0">
              <a:spcBef>
                <a:spcPts val="996"/>
              </a:spcBef>
              <a:buClr>
                <a:schemeClr val="dk2"/>
              </a:buClr>
              <a:buSzPct val="99560"/>
              <a:buFont typeface="Arial"/>
              <a:buChar char="–"/>
              <a:defRPr sz="4978" b="0" i="1" u="none" strike="noStrike" cap="none">
                <a:solidFill>
                  <a:schemeClr val="dk2"/>
                </a:solidFill>
                <a:latin typeface="Gill Sans"/>
                <a:ea typeface="Gill Sans"/>
                <a:cs typeface="Gill Sans"/>
                <a:sym typeface="Gill Sans"/>
              </a:defRPr>
            </a:lvl2pPr>
            <a:lvl3pPr marL="2032050" marR="0" lvl="2" indent="-135495" algn="l" rtl="0">
              <a:spcBef>
                <a:spcPts val="853"/>
              </a:spcBef>
              <a:buClr>
                <a:schemeClr val="dk2"/>
              </a:buClr>
              <a:buSzPct val="99232"/>
              <a:buFont typeface="Arial"/>
              <a:buChar char="•"/>
              <a:defRPr sz="4267" b="0" i="1" u="none" strike="noStrike" cap="none">
                <a:solidFill>
                  <a:schemeClr val="dk2"/>
                </a:solidFill>
                <a:latin typeface="Gill Sans"/>
                <a:ea typeface="Gill Sans"/>
                <a:cs typeface="Gill Sans"/>
                <a:sym typeface="Gill Sans"/>
              </a:defRPr>
            </a:lvl3pPr>
            <a:lvl4pPr marL="2844871" marR="0" lvl="3" indent="-180664" algn="l" rtl="0">
              <a:spcBef>
                <a:spcPts val="711"/>
              </a:spcBef>
              <a:buClr>
                <a:schemeClr val="dk2"/>
              </a:buClr>
              <a:buSzPct val="98777"/>
              <a:buFont typeface="Arial"/>
              <a:buChar char="–"/>
              <a:defRPr sz="3556" b="0" i="1" u="none" strike="noStrike" cap="none">
                <a:solidFill>
                  <a:schemeClr val="dk2"/>
                </a:solidFill>
                <a:latin typeface="Gill Sans"/>
                <a:ea typeface="Gill Sans"/>
                <a:cs typeface="Gill Sans"/>
                <a:sym typeface="Gill Sans"/>
              </a:defRPr>
            </a:lvl4pPr>
            <a:lvl5pPr marL="3657691" marR="0" lvl="4" indent="-180685" algn="l" rtl="0">
              <a:spcBef>
                <a:spcPts val="711"/>
              </a:spcBef>
              <a:buClr>
                <a:schemeClr val="dk2"/>
              </a:buClr>
              <a:buSzPct val="98777"/>
              <a:buFont typeface="Arial"/>
              <a:buChar char="»"/>
              <a:defRPr sz="3556" b="0" i="1" u="none" strike="noStrike" cap="none">
                <a:solidFill>
                  <a:schemeClr val="dk2"/>
                </a:solidFill>
                <a:latin typeface="Gill Sans"/>
                <a:ea typeface="Gill Sans"/>
                <a:cs typeface="Gill Sans"/>
                <a:sym typeface="Gill Sans"/>
              </a:defRPr>
            </a:lvl5pPr>
            <a:lvl6pPr marL="4470513" marR="0" lvl="5" indent="-18070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6pPr>
            <a:lvl7pPr marL="5283332" marR="0" lvl="6" indent="-180726"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7pPr>
            <a:lvl8pPr marL="6096153" marR="0" lvl="7" indent="-18074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8pPr>
            <a:lvl9pPr marL="6908972" marR="0" lvl="8" indent="-180765"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9pPr>
          </a:lstStyle>
          <a:p>
            <a:endParaRPr/>
          </a:p>
        </p:txBody>
      </p:sp>
      <p:sp>
        <p:nvSpPr>
          <p:cNvPr id="39" name="Shape 39"/>
          <p:cNvSpPr txBox="1">
            <a:spLocks noGrp="1"/>
          </p:cNvSpPr>
          <p:nvPr>
            <p:ph type="body" idx="2"/>
          </p:nvPr>
        </p:nvSpPr>
        <p:spPr>
          <a:xfrm>
            <a:off x="812885" y="2127366"/>
            <a:ext cx="5348634" cy="6254749"/>
          </a:xfrm>
          <a:prstGeom prst="rect">
            <a:avLst/>
          </a:prstGeom>
          <a:noFill/>
          <a:ln>
            <a:noFill/>
          </a:ln>
        </p:spPr>
        <p:txBody>
          <a:bodyPr lIns="91425" tIns="91425" rIns="91425" bIns="91425" anchor="t" anchorCtr="0"/>
          <a:lstStyle>
            <a:lvl1pPr marL="0" marR="0" lvl="0" indent="0" algn="l" rtl="0">
              <a:spcBef>
                <a:spcPts val="498"/>
              </a:spcBef>
              <a:buClr>
                <a:schemeClr val="dk2"/>
              </a:buClr>
              <a:buFont typeface="Arial"/>
              <a:buNone/>
              <a:defRPr sz="2489" b="1" i="0" u="none" strike="noStrike" cap="none">
                <a:solidFill>
                  <a:schemeClr val="dk2"/>
                </a:solidFill>
                <a:latin typeface="Gill Sans"/>
                <a:ea typeface="Gill Sans"/>
                <a:cs typeface="Gill Sans"/>
                <a:sym typeface="Gill Sans"/>
              </a:defRPr>
            </a:lvl1pPr>
            <a:lvl2pPr marL="812821" marR="0" lvl="1" indent="-21" algn="l" rtl="0">
              <a:spcBef>
                <a:spcPts val="427"/>
              </a:spcBef>
              <a:buClr>
                <a:schemeClr val="dk2"/>
              </a:buClr>
              <a:buFont typeface="Arial"/>
              <a:buNone/>
              <a:defRPr sz="2133" b="0" i="0" u="none" strike="noStrike" cap="none">
                <a:solidFill>
                  <a:schemeClr val="dk2"/>
                </a:solidFill>
                <a:latin typeface="Gill Sans"/>
                <a:ea typeface="Gill Sans"/>
                <a:cs typeface="Gill Sans"/>
                <a:sym typeface="Gill Sans"/>
              </a:defRPr>
            </a:lvl2pPr>
            <a:lvl3pPr marL="1625639" marR="0" lvl="2" indent="-39" algn="l" rtl="0">
              <a:spcBef>
                <a:spcPts val="356"/>
              </a:spcBef>
              <a:buClr>
                <a:schemeClr val="dk2"/>
              </a:buClr>
              <a:buFont typeface="Arial"/>
              <a:buNone/>
              <a:defRPr sz="1778" b="0" i="0" u="none" strike="noStrike" cap="none">
                <a:solidFill>
                  <a:schemeClr val="dk2"/>
                </a:solidFill>
                <a:latin typeface="Gill Sans"/>
                <a:ea typeface="Gill Sans"/>
                <a:cs typeface="Gill Sans"/>
                <a:sym typeface="Gill Sans"/>
              </a:defRPr>
            </a:lvl3pPr>
            <a:lvl4pPr marL="2438461" marR="0" lvl="3" indent="-61" algn="l" rtl="0">
              <a:spcBef>
                <a:spcPts val="320"/>
              </a:spcBef>
              <a:buClr>
                <a:schemeClr val="dk2"/>
              </a:buClr>
              <a:buFont typeface="Arial"/>
              <a:buNone/>
              <a:defRPr sz="1600" b="0" i="0" u="none" strike="noStrike" cap="none">
                <a:solidFill>
                  <a:schemeClr val="dk2"/>
                </a:solidFill>
                <a:latin typeface="Gill Sans"/>
                <a:ea typeface="Gill Sans"/>
                <a:cs typeface="Gill Sans"/>
                <a:sym typeface="Gill Sans"/>
              </a:defRPr>
            </a:lvl4pPr>
            <a:lvl5pPr marL="3251282" marR="0" lvl="4" indent="-82" algn="l" rtl="0">
              <a:spcBef>
                <a:spcPts val="320"/>
              </a:spcBef>
              <a:buClr>
                <a:schemeClr val="dk2"/>
              </a:buClr>
              <a:buFont typeface="Arial"/>
              <a:buNone/>
              <a:defRPr sz="1600" b="0" i="0" u="none" strike="noStrike" cap="none">
                <a:solidFill>
                  <a:schemeClr val="dk2"/>
                </a:solidFill>
                <a:latin typeface="Gill Sans"/>
                <a:ea typeface="Gill Sans"/>
                <a:cs typeface="Gill Sans"/>
                <a:sym typeface="Gill Sans"/>
              </a:defRPr>
            </a:lvl5pPr>
            <a:lvl6pPr marL="4064102" marR="0" lvl="5" indent="-101"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6pPr>
            <a:lvl7pPr marL="4876921" marR="0" lvl="6" indent="-120"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7pPr>
            <a:lvl8pPr marL="5689742" marR="0" lvl="7" indent="-141"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8pPr>
            <a:lvl9pPr marL="6502563" marR="0" lvl="8" indent="-162"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186600" y="6400800"/>
            <a:ext cx="9754553" cy="755652"/>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Gill Sans"/>
              <a:buNone/>
              <a:defRPr sz="3556" b="0"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a:spLocks noGrp="1"/>
          </p:cNvSpPr>
          <p:nvPr>
            <p:ph type="pic" idx="2"/>
          </p:nvPr>
        </p:nvSpPr>
        <p:spPr>
          <a:xfrm>
            <a:off x="3186600" y="817033"/>
            <a:ext cx="9754553" cy="5486399"/>
          </a:xfrm>
          <a:prstGeom prst="rect">
            <a:avLst/>
          </a:prstGeom>
          <a:noFill/>
          <a:ln>
            <a:noFill/>
          </a:ln>
        </p:spPr>
        <p:txBody>
          <a:bodyPr lIns="91425" tIns="91425" rIns="91425" bIns="91425" anchor="t" anchorCtr="0"/>
          <a:lstStyle>
            <a:lvl1pPr marL="0" marR="0" lvl="0" indent="0" algn="l" rtl="0">
              <a:spcBef>
                <a:spcPts val="1138"/>
              </a:spcBef>
              <a:buClr>
                <a:schemeClr val="dk2"/>
              </a:buClr>
              <a:buFont typeface="Arial"/>
              <a:buNone/>
              <a:defRPr sz="5689" b="1" i="0" u="none" strike="noStrike" cap="none">
                <a:solidFill>
                  <a:schemeClr val="dk2"/>
                </a:solidFill>
                <a:latin typeface="Gill Sans"/>
                <a:ea typeface="Gill Sans"/>
                <a:cs typeface="Gill Sans"/>
                <a:sym typeface="Gill Sans"/>
              </a:defRPr>
            </a:lvl1pPr>
            <a:lvl2pPr marL="812821" marR="0" lvl="1" indent="-21" algn="l" rtl="0">
              <a:spcBef>
                <a:spcPts val="996"/>
              </a:spcBef>
              <a:buClr>
                <a:schemeClr val="dk2"/>
              </a:buClr>
              <a:buFont typeface="Arial"/>
              <a:buNone/>
              <a:defRPr sz="4978" b="0" i="0" u="none" strike="noStrike" cap="none">
                <a:solidFill>
                  <a:schemeClr val="dk2"/>
                </a:solidFill>
                <a:latin typeface="Gill Sans"/>
                <a:ea typeface="Gill Sans"/>
                <a:cs typeface="Gill Sans"/>
                <a:sym typeface="Gill Sans"/>
              </a:defRPr>
            </a:lvl2pPr>
            <a:lvl3pPr marL="1625639" marR="0" lvl="2" indent="-39" algn="l" rtl="0">
              <a:spcBef>
                <a:spcPts val="853"/>
              </a:spcBef>
              <a:buClr>
                <a:schemeClr val="dk2"/>
              </a:buClr>
              <a:buFont typeface="Arial"/>
              <a:buNone/>
              <a:defRPr sz="4267" b="0" i="0" u="none" strike="noStrike" cap="none">
                <a:solidFill>
                  <a:schemeClr val="dk2"/>
                </a:solidFill>
                <a:latin typeface="Gill Sans"/>
                <a:ea typeface="Gill Sans"/>
                <a:cs typeface="Gill Sans"/>
                <a:sym typeface="Gill Sans"/>
              </a:defRPr>
            </a:lvl3pPr>
            <a:lvl4pPr marL="2438461" marR="0" lvl="3" indent="-61" algn="l" rtl="0">
              <a:spcBef>
                <a:spcPts val="711"/>
              </a:spcBef>
              <a:buClr>
                <a:schemeClr val="dk2"/>
              </a:buClr>
              <a:buFont typeface="Arial"/>
              <a:buNone/>
              <a:defRPr sz="3556" b="0" i="0" u="none" strike="noStrike" cap="none">
                <a:solidFill>
                  <a:schemeClr val="dk2"/>
                </a:solidFill>
                <a:latin typeface="Gill Sans"/>
                <a:ea typeface="Gill Sans"/>
                <a:cs typeface="Gill Sans"/>
                <a:sym typeface="Gill Sans"/>
              </a:defRPr>
            </a:lvl4pPr>
            <a:lvl5pPr marL="3251282" marR="0" lvl="4" indent="-82" algn="l" rtl="0">
              <a:spcBef>
                <a:spcPts val="711"/>
              </a:spcBef>
              <a:buClr>
                <a:schemeClr val="dk2"/>
              </a:buClr>
              <a:buFont typeface="Arial"/>
              <a:buNone/>
              <a:defRPr sz="3556" b="0" i="0" u="none" strike="noStrike" cap="none">
                <a:solidFill>
                  <a:schemeClr val="dk2"/>
                </a:solidFill>
                <a:latin typeface="Gill Sans"/>
                <a:ea typeface="Gill Sans"/>
                <a:cs typeface="Gill Sans"/>
                <a:sym typeface="Gill Sans"/>
              </a:defRPr>
            </a:lvl5pPr>
            <a:lvl6pPr marL="4064102" marR="0" lvl="5" indent="-101" algn="l" rtl="0">
              <a:spcBef>
                <a:spcPts val="711"/>
              </a:spcBef>
              <a:buClr>
                <a:schemeClr val="dk1"/>
              </a:buClr>
              <a:buFont typeface="Arial"/>
              <a:buNone/>
              <a:defRPr sz="3556" b="0" i="0" u="none" strike="noStrike" cap="none">
                <a:solidFill>
                  <a:schemeClr val="dk1"/>
                </a:solidFill>
                <a:latin typeface="Times New Roman"/>
                <a:ea typeface="Times New Roman"/>
                <a:cs typeface="Times New Roman"/>
                <a:sym typeface="Times New Roman"/>
              </a:defRPr>
            </a:lvl6pPr>
            <a:lvl7pPr marL="4876921" marR="0" lvl="6" indent="-120" algn="l" rtl="0">
              <a:spcBef>
                <a:spcPts val="711"/>
              </a:spcBef>
              <a:buClr>
                <a:schemeClr val="dk1"/>
              </a:buClr>
              <a:buFont typeface="Arial"/>
              <a:buNone/>
              <a:defRPr sz="3556" b="0" i="0" u="none" strike="noStrike" cap="none">
                <a:solidFill>
                  <a:schemeClr val="dk1"/>
                </a:solidFill>
                <a:latin typeface="Times New Roman"/>
                <a:ea typeface="Times New Roman"/>
                <a:cs typeface="Times New Roman"/>
                <a:sym typeface="Times New Roman"/>
              </a:defRPr>
            </a:lvl7pPr>
            <a:lvl8pPr marL="5689742" marR="0" lvl="7" indent="-141" algn="l" rtl="0">
              <a:spcBef>
                <a:spcPts val="711"/>
              </a:spcBef>
              <a:buClr>
                <a:schemeClr val="dk1"/>
              </a:buClr>
              <a:buFont typeface="Arial"/>
              <a:buNone/>
              <a:defRPr sz="3556" b="0" i="0" u="none" strike="noStrike" cap="none">
                <a:solidFill>
                  <a:schemeClr val="dk1"/>
                </a:solidFill>
                <a:latin typeface="Times New Roman"/>
                <a:ea typeface="Times New Roman"/>
                <a:cs typeface="Times New Roman"/>
                <a:sym typeface="Times New Roman"/>
              </a:defRPr>
            </a:lvl8pPr>
            <a:lvl9pPr marL="6502563" marR="0" lvl="8" indent="-162" algn="l" rtl="0">
              <a:spcBef>
                <a:spcPts val="711"/>
              </a:spcBef>
              <a:buClr>
                <a:schemeClr val="dk1"/>
              </a:buClr>
              <a:buFont typeface="Arial"/>
              <a:buNone/>
              <a:defRPr sz="3556" b="0" i="0" u="none" strike="noStrike" cap="none">
                <a:solidFill>
                  <a:schemeClr val="dk1"/>
                </a:solidFill>
                <a:latin typeface="Times New Roman"/>
                <a:ea typeface="Times New Roman"/>
                <a:cs typeface="Times New Roman"/>
                <a:sym typeface="Times New Roman"/>
              </a:defRPr>
            </a:lvl9pPr>
          </a:lstStyle>
          <a:p>
            <a:endParaRPr/>
          </a:p>
        </p:txBody>
      </p:sp>
      <p:sp>
        <p:nvSpPr>
          <p:cNvPr id="43" name="Shape 43"/>
          <p:cNvSpPr txBox="1">
            <a:spLocks noGrp="1"/>
          </p:cNvSpPr>
          <p:nvPr>
            <p:ph type="body" idx="1"/>
          </p:nvPr>
        </p:nvSpPr>
        <p:spPr>
          <a:xfrm>
            <a:off x="3186600" y="7156453"/>
            <a:ext cx="9754553" cy="1073150"/>
          </a:xfrm>
          <a:prstGeom prst="rect">
            <a:avLst/>
          </a:prstGeom>
          <a:noFill/>
          <a:ln>
            <a:noFill/>
          </a:ln>
        </p:spPr>
        <p:txBody>
          <a:bodyPr lIns="91425" tIns="91425" rIns="91425" bIns="91425" anchor="t" anchorCtr="0"/>
          <a:lstStyle>
            <a:lvl1pPr marL="0" marR="0" lvl="0" indent="0" algn="l" rtl="0">
              <a:spcBef>
                <a:spcPts val="498"/>
              </a:spcBef>
              <a:buClr>
                <a:schemeClr val="dk2"/>
              </a:buClr>
              <a:buFont typeface="Arial"/>
              <a:buNone/>
              <a:defRPr sz="2489" b="0" i="0" u="none" strike="noStrike" cap="none">
                <a:solidFill>
                  <a:schemeClr val="dk2"/>
                </a:solidFill>
                <a:latin typeface="Gill Sans"/>
                <a:ea typeface="Gill Sans"/>
                <a:cs typeface="Gill Sans"/>
                <a:sym typeface="Gill Sans"/>
              </a:defRPr>
            </a:lvl1pPr>
            <a:lvl2pPr marL="812821" marR="0" lvl="1" indent="-21" algn="l" rtl="0">
              <a:spcBef>
                <a:spcPts val="427"/>
              </a:spcBef>
              <a:buClr>
                <a:schemeClr val="dk2"/>
              </a:buClr>
              <a:buFont typeface="Arial"/>
              <a:buNone/>
              <a:defRPr sz="2133" b="0" i="0" u="none" strike="noStrike" cap="none">
                <a:solidFill>
                  <a:schemeClr val="dk2"/>
                </a:solidFill>
                <a:latin typeface="Gill Sans"/>
                <a:ea typeface="Gill Sans"/>
                <a:cs typeface="Gill Sans"/>
                <a:sym typeface="Gill Sans"/>
              </a:defRPr>
            </a:lvl2pPr>
            <a:lvl3pPr marL="1625639" marR="0" lvl="2" indent="-39" algn="l" rtl="0">
              <a:spcBef>
                <a:spcPts val="356"/>
              </a:spcBef>
              <a:buClr>
                <a:schemeClr val="dk2"/>
              </a:buClr>
              <a:buFont typeface="Arial"/>
              <a:buNone/>
              <a:defRPr sz="1778" b="0" i="0" u="none" strike="noStrike" cap="none">
                <a:solidFill>
                  <a:schemeClr val="dk2"/>
                </a:solidFill>
                <a:latin typeface="Gill Sans"/>
                <a:ea typeface="Gill Sans"/>
                <a:cs typeface="Gill Sans"/>
                <a:sym typeface="Gill Sans"/>
              </a:defRPr>
            </a:lvl3pPr>
            <a:lvl4pPr marL="2438461" marR="0" lvl="3" indent="-61" algn="l" rtl="0">
              <a:spcBef>
                <a:spcPts val="320"/>
              </a:spcBef>
              <a:buClr>
                <a:schemeClr val="dk2"/>
              </a:buClr>
              <a:buFont typeface="Arial"/>
              <a:buNone/>
              <a:defRPr sz="1600" b="0" i="0" u="none" strike="noStrike" cap="none">
                <a:solidFill>
                  <a:schemeClr val="dk2"/>
                </a:solidFill>
                <a:latin typeface="Gill Sans"/>
                <a:ea typeface="Gill Sans"/>
                <a:cs typeface="Gill Sans"/>
                <a:sym typeface="Gill Sans"/>
              </a:defRPr>
            </a:lvl4pPr>
            <a:lvl5pPr marL="3251282" marR="0" lvl="4" indent="-82" algn="l" rtl="0">
              <a:spcBef>
                <a:spcPts val="320"/>
              </a:spcBef>
              <a:buClr>
                <a:schemeClr val="dk2"/>
              </a:buClr>
              <a:buFont typeface="Arial"/>
              <a:buNone/>
              <a:defRPr sz="1600" b="0" i="0" u="none" strike="noStrike" cap="none">
                <a:solidFill>
                  <a:schemeClr val="dk2"/>
                </a:solidFill>
                <a:latin typeface="Gill Sans"/>
                <a:ea typeface="Gill Sans"/>
                <a:cs typeface="Gill Sans"/>
                <a:sym typeface="Gill Sans"/>
              </a:defRPr>
            </a:lvl5pPr>
            <a:lvl6pPr marL="4064102" marR="0" lvl="5" indent="-101"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6pPr>
            <a:lvl7pPr marL="4876921" marR="0" lvl="6" indent="-120"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7pPr>
            <a:lvl8pPr marL="5689742" marR="0" lvl="7" indent="-141"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8pPr>
            <a:lvl9pPr marL="6502563" marR="0" lvl="8" indent="-162"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body" idx="1"/>
          </p:nvPr>
        </p:nvSpPr>
        <p:spPr>
          <a:xfrm>
            <a:off x="812879" y="2133601"/>
            <a:ext cx="14631829" cy="6034616"/>
          </a:xfrm>
          <a:prstGeom prst="rect">
            <a:avLst/>
          </a:prstGeom>
          <a:noFill/>
          <a:ln>
            <a:noFill/>
          </a:ln>
        </p:spPr>
        <p:txBody>
          <a:bodyPr lIns="91425" tIns="91425" rIns="91425" bIns="91425" anchor="t" anchorCtr="0"/>
          <a:lstStyle>
            <a:lvl1pPr marL="609617" marR="0" lvl="0" indent="-327359" algn="l" rtl="0">
              <a:spcBef>
                <a:spcPts val="889"/>
              </a:spcBef>
              <a:buClr>
                <a:schemeClr val="dk2"/>
              </a:buClr>
              <a:buSzPct val="101022"/>
              <a:buFont typeface="Arial"/>
              <a:buChar char="•"/>
              <a:defRPr sz="4445" b="1" i="0" u="none" strike="noStrike" cap="none">
                <a:solidFill>
                  <a:schemeClr val="dk2"/>
                </a:solidFill>
                <a:latin typeface="Gill Sans"/>
                <a:ea typeface="Gill Sans"/>
                <a:cs typeface="Gill Sans"/>
                <a:sym typeface="Gill Sans"/>
              </a:defRPr>
            </a:lvl1pPr>
            <a:lvl2pPr marL="1320834" marR="0" lvl="1" indent="-282228" algn="l" rtl="0">
              <a:spcBef>
                <a:spcPts val="711"/>
              </a:spcBef>
              <a:buClr>
                <a:schemeClr val="dk2"/>
              </a:buClr>
              <a:buSzPct val="98777"/>
              <a:buFont typeface="Arial"/>
              <a:buChar char="–"/>
              <a:defRPr sz="3556" b="0" i="0" u="none" strike="noStrike" cap="none">
                <a:solidFill>
                  <a:schemeClr val="dk2"/>
                </a:solidFill>
                <a:latin typeface="Gill Sans"/>
                <a:ea typeface="Gill Sans"/>
                <a:cs typeface="Gill Sans"/>
                <a:sym typeface="Gill Sans"/>
              </a:defRPr>
            </a:lvl2pPr>
            <a:lvl3pPr marL="2032050" marR="0" lvl="2" indent="-203250" algn="l" rtl="0">
              <a:spcBef>
                <a:spcPts val="640"/>
              </a:spcBef>
              <a:buClr>
                <a:schemeClr val="dk2"/>
              </a:buClr>
              <a:buSzPct val="100000"/>
              <a:buFont typeface="Arial"/>
              <a:buChar char="•"/>
              <a:defRPr sz="3200" b="0" i="0" u="none" strike="noStrike" cap="none">
                <a:solidFill>
                  <a:schemeClr val="dk2"/>
                </a:solidFill>
                <a:latin typeface="Gill Sans"/>
                <a:ea typeface="Gill Sans"/>
                <a:cs typeface="Gill Sans"/>
                <a:sym typeface="Gill Sans"/>
              </a:defRPr>
            </a:lvl3pPr>
            <a:lvl4pPr marL="2844871" marR="0" lvl="3" indent="-237116" algn="l" rtl="0">
              <a:spcBef>
                <a:spcPts val="533"/>
              </a:spcBef>
              <a:buClr>
                <a:schemeClr val="dk2"/>
              </a:buClr>
              <a:buSzPct val="98777"/>
              <a:buFont typeface="Arial"/>
              <a:buChar char="–"/>
              <a:defRPr sz="2667" b="0" i="0" u="none" strike="noStrike" cap="none">
                <a:solidFill>
                  <a:schemeClr val="dk2"/>
                </a:solidFill>
                <a:latin typeface="Gill Sans"/>
                <a:ea typeface="Gill Sans"/>
                <a:cs typeface="Gill Sans"/>
                <a:sym typeface="Gill Sans"/>
              </a:defRPr>
            </a:lvl4pPr>
            <a:lvl5pPr marL="3657691" marR="0" lvl="4" indent="-271046" algn="l" rtl="0">
              <a:spcBef>
                <a:spcPts val="427"/>
              </a:spcBef>
              <a:buClr>
                <a:schemeClr val="dk2"/>
              </a:buClr>
              <a:buSzPct val="101571"/>
              <a:buFont typeface="Arial"/>
              <a:buChar char="»"/>
              <a:defRPr sz="2133" b="0" i="0" u="none" strike="noStrike" cap="none">
                <a:solidFill>
                  <a:schemeClr val="dk2"/>
                </a:solidFill>
                <a:latin typeface="Gill Sans"/>
                <a:ea typeface="Gill Sans"/>
                <a:cs typeface="Gill Sans"/>
                <a:sym typeface="Gill Sans"/>
              </a:defRPr>
            </a:lvl5pPr>
            <a:lvl6pPr marL="4470513" marR="0" lvl="5" indent="-18070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6pPr>
            <a:lvl7pPr marL="5283332" marR="0" lvl="6" indent="-180726"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7pPr>
            <a:lvl8pPr marL="6096153" marR="0" lvl="7" indent="-18074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8pPr>
            <a:lvl9pPr marL="6908972" marR="0" lvl="8" indent="-180765"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9pPr>
          </a:lstStyle>
          <a:p>
            <a:endParaRPr/>
          </a:p>
        </p:txBody>
      </p:sp>
      <p:pic>
        <p:nvPicPr>
          <p:cNvPr id="11" name="Shape 11" descr="Top_Bar_Background.png"/>
          <p:cNvPicPr preferRelativeResize="0"/>
          <p:nvPr/>
        </p:nvPicPr>
        <p:blipFill rotWithShape="1">
          <a:blip r:embed="rId11">
            <a:alphaModFix/>
          </a:blip>
          <a:srcRect/>
          <a:stretch/>
        </p:blipFill>
        <p:spPr>
          <a:xfrm>
            <a:off x="1588" y="0"/>
            <a:ext cx="16256000" cy="9144000"/>
          </a:xfrm>
          <a:prstGeom prst="rect">
            <a:avLst/>
          </a:prstGeom>
          <a:solidFill>
            <a:srgbClr val="FFFFFF"/>
          </a:solidFill>
          <a:ln>
            <a:noFill/>
          </a:ln>
        </p:spPr>
      </p:pic>
      <p:sp>
        <p:nvSpPr>
          <p:cNvPr id="12" name="Shape 12"/>
          <p:cNvSpPr txBox="1"/>
          <p:nvPr/>
        </p:nvSpPr>
        <p:spPr>
          <a:xfrm>
            <a:off x="9499003" y="52291"/>
            <a:ext cx="6361599" cy="563230"/>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SzPct val="25000"/>
              <a:buNone/>
            </a:pPr>
            <a:r>
              <a:rPr lang="en-US" sz="1700" b="0" i="0" u="none" strike="noStrike" cap="none">
                <a:solidFill>
                  <a:schemeClr val="lt1"/>
                </a:solidFill>
                <a:latin typeface="Georgia"/>
                <a:ea typeface="Georgia"/>
                <a:cs typeface="Georgia"/>
                <a:sym typeface="Georgia"/>
              </a:rPr>
              <a:t>APPLIED PLOTTING, CHARTING &amp; DATA REPRESENTATION IN PYTHON</a:t>
            </a:r>
          </a:p>
        </p:txBody>
      </p:sp>
      <p:sp>
        <p:nvSpPr>
          <p:cNvPr id="13" name="Shape 13"/>
          <p:cNvSpPr txBox="1"/>
          <p:nvPr/>
        </p:nvSpPr>
        <p:spPr>
          <a:xfrm>
            <a:off x="160716" y="109505"/>
            <a:ext cx="1128835" cy="4154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100" b="0" i="0" u="none" strike="noStrike" cap="none">
                <a:solidFill>
                  <a:srgbClr val="FFFFFF"/>
                </a:solidFill>
                <a:latin typeface="Merriweather Sans"/>
                <a:ea typeface="Merriweather Sans"/>
                <a:cs typeface="Merriweather Sans"/>
                <a:sym typeface="Merriweather Sans"/>
              </a:rPr>
              <a:t>Week 1</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apers.ssrn.com/sol3/papers.cfm?abstract_id=2381263"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Charles_Joseph_Minard#/media/File:Minard.p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darkhorseanalytics.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visualoop.com/media/2015/03/Diamonds-Were-a-Girls-Best-Friend.jp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com/finance?ei=L0IyWJmeHdrEjAGluK24DA#stockscreener"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images.slideplayer.com/14/4283310/slides/slide_10.jp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948358" y="885295"/>
            <a:ext cx="14631829" cy="1248305"/>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5689" b="1" i="0" u="none" strike="noStrike" cap="none">
                <a:solidFill>
                  <a:schemeClr val="dk2"/>
                </a:solidFill>
                <a:latin typeface="Gill Sans"/>
                <a:ea typeface="Gill Sans"/>
                <a:cs typeface="Gill Sans"/>
                <a:sym typeface="Gill Sans"/>
              </a:rPr>
              <a:t>Visualization Wheel</a:t>
            </a:r>
          </a:p>
        </p:txBody>
      </p:sp>
      <p:sp>
        <p:nvSpPr>
          <p:cNvPr id="50" name="Shape 50"/>
          <p:cNvSpPr txBox="1">
            <a:spLocks noGrp="1"/>
          </p:cNvSpPr>
          <p:nvPr>
            <p:ph type="body" idx="2"/>
          </p:nvPr>
        </p:nvSpPr>
        <p:spPr>
          <a:xfrm>
            <a:off x="8264274" y="2133601"/>
            <a:ext cx="7180435" cy="6034616"/>
          </a:xfrm>
          <a:prstGeom prst="rect">
            <a:avLst/>
          </a:prstGeom>
          <a:noFill/>
          <a:ln>
            <a:noFill/>
          </a:ln>
        </p:spPr>
        <p:txBody>
          <a:bodyPr lIns="91425" tIns="45700" rIns="91425" bIns="45700" anchor="t" anchorCtr="0">
            <a:noAutofit/>
          </a:bodyPr>
          <a:lstStyle/>
          <a:p>
            <a:pPr marL="609617" marR="0" lvl="0" indent="-609617" algn="l" rtl="0">
              <a:spcBef>
                <a:spcPts val="0"/>
              </a:spcBef>
              <a:buClr>
                <a:schemeClr val="dk2"/>
              </a:buClr>
              <a:buSzPct val="100000"/>
              <a:buFont typeface="Arial"/>
              <a:buChar char="•"/>
            </a:pPr>
            <a:r>
              <a:rPr lang="en-US" sz="3200" b="0" i="0" u="none" strike="noStrike" cap="none">
                <a:solidFill>
                  <a:schemeClr val="dk2"/>
                </a:solidFill>
                <a:latin typeface="Gill Sans"/>
                <a:ea typeface="Gill Sans"/>
                <a:cs typeface="Gill Sans"/>
                <a:sym typeface="Gill Sans"/>
              </a:rPr>
              <a:t>Alberto Cairo; the functional art</a:t>
            </a:r>
          </a:p>
        </p:txBody>
      </p:sp>
      <p:pic>
        <p:nvPicPr>
          <p:cNvPr id="51" name="Shape 51" descr="Alberto Cairo’s book cover image, The functional art : an Introduction to information graphics and visualization&#10;" title="Book cover of the functional art"/>
          <p:cNvPicPr preferRelativeResize="0"/>
          <p:nvPr/>
        </p:nvPicPr>
        <p:blipFill rotWithShape="1">
          <a:blip r:embed="rId3">
            <a:alphaModFix/>
          </a:blip>
          <a:srcRect/>
          <a:stretch/>
        </p:blipFill>
        <p:spPr>
          <a:xfrm>
            <a:off x="9991460" y="2933328"/>
            <a:ext cx="4064000" cy="5228539"/>
          </a:xfrm>
          <a:prstGeom prst="rect">
            <a:avLst/>
          </a:prstGeom>
          <a:noFill/>
          <a:ln>
            <a:noFill/>
          </a:ln>
        </p:spPr>
      </p:pic>
      <p:pic>
        <p:nvPicPr>
          <p:cNvPr id="52" name="Shape 52" descr="A visualization wheel that displays two regions: the top half of the wheel displays terms for complex and deeper visual characteristics and the bottom half of the wheel displays terms for more intelligible and shallower visual characteristics. There are six pairs of characteristics that are opposite to one another, with the first characteristic falling in the complex and deeper region and the second characteristic falling in the more intelligible and shallower region: Abstraction and Figuration, Functionality and Decoration, Density and Lightness, Multidimensionality and Unidimensionality, Originality and Familiarity, Novelty and Redundancy.&#10;" title="Visualization wheel"/>
          <p:cNvPicPr preferRelativeResize="0">
            <a:picLocks noGrp="1"/>
          </p:cNvPicPr>
          <p:nvPr>
            <p:ph type="body" idx="1"/>
          </p:nvPr>
        </p:nvPicPr>
        <p:blipFill rotWithShape="1">
          <a:blip r:embed="rId4" cstate="screen">
            <a:alphaModFix/>
            <a:extLst>
              <a:ext uri="{28A0092B-C50C-407E-A947-70E740481C1C}">
                <a14:useLocalDpi xmlns:a14="http://schemas.microsoft.com/office/drawing/2010/main"/>
              </a:ext>
            </a:extLst>
          </a:blip>
          <a:srcRect/>
          <a:stretch/>
        </p:blipFill>
        <p:spPr>
          <a:xfrm>
            <a:off x="990170" y="2133600"/>
            <a:ext cx="6825523" cy="60340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Shape 109" descr="Edward R. Tufte’s book cover image, The Visual Display of Quantitative Information &#10;" title="Book cover of The Visual Display of Quantitative Information"/>
          <p:cNvPicPr preferRelativeResize="0"/>
          <p:nvPr/>
        </p:nvPicPr>
        <p:blipFill rotWithShape="1">
          <a:blip r:embed="rId3">
            <a:alphaModFix/>
          </a:blip>
          <a:srcRect/>
          <a:stretch/>
        </p:blipFill>
        <p:spPr>
          <a:xfrm>
            <a:off x="5013060" y="1185336"/>
            <a:ext cx="5813400" cy="728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descr="Logo and URL for www.darkhorseanalytics.com&#10;" title="Image 2"/>
          <p:cNvPicPr preferRelativeResize="0"/>
          <p:nvPr/>
        </p:nvPicPr>
        <p:blipFill rotWithShape="1">
          <a:blip r:embed="rId3" cstate="screen">
            <a:alphaModFix/>
            <a:extLst>
              <a:ext uri="{28A0092B-C50C-407E-A947-70E740481C1C}">
                <a14:useLocalDpi xmlns:a14="http://schemas.microsoft.com/office/drawing/2010/main"/>
              </a:ext>
            </a:extLst>
          </a:blip>
          <a:srcRect l="6665" t="30182" r="12637" b="14446"/>
          <a:stretch/>
        </p:blipFill>
        <p:spPr>
          <a:xfrm>
            <a:off x="4860662" y="2794000"/>
            <a:ext cx="9838200" cy="5063100"/>
          </a:xfrm>
          <a:prstGeom prst="rect">
            <a:avLst/>
          </a:prstGeom>
          <a:noFill/>
          <a:ln>
            <a:noFill/>
          </a:ln>
        </p:spPr>
      </p:pic>
      <p:pic>
        <p:nvPicPr>
          <p:cNvPr id="116" name="Shape 116" descr="Text reads “remove to improve (the data-ink ratio)”&#10;" title="image 1"/>
          <p:cNvPicPr preferRelativeResize="0"/>
          <p:nvPr/>
        </p:nvPicPr>
        <p:blipFill rotWithShape="1">
          <a:blip r:embed="rId4" cstate="screen">
            <a:alphaModFix/>
            <a:extLst>
              <a:ext uri="{28A0092B-C50C-407E-A947-70E740481C1C}">
                <a14:useLocalDpi xmlns:a14="http://schemas.microsoft.com/office/drawing/2010/main"/>
              </a:ext>
            </a:extLst>
          </a:blip>
          <a:srcRect l="8527" t="26615" r="35039" b="38656"/>
          <a:stretch/>
        </p:blipFill>
        <p:spPr>
          <a:xfrm>
            <a:off x="965994" y="1998133"/>
            <a:ext cx="6163800" cy="284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descr="A bar graph with background shading, titled Calories per 100 grams for different foods. The Y-axis shows the number of calories, ranging from 0 at the bottom to 700 at the top. The X-axis shows colored bars for five types of food, listed in descending order of the number of calories: French fries, potato chips, bacon, pizza, and chili dog. A key is also shown on the right for all five colors/foods.&#10;" title="Food calory bar graph 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Shape 126" descr="Calories per 100 grams for different foods bar graph, with the background colors removed. The Y-axis shows the number of calories, ranging from 0 at the bottom to 700 at the top. The X-axis shows colored bars for five types of food, listed in descending order of the number of calories: French fries, potato chips, bacon, pizza, and chili dog. &#10;" title="Food calory bar graph 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Shape 131" descr="Calories per 100 grams for different foods bar graph, with background colors and redundant labels and key removed. &#10;The Y-axis shows the number of calories, ranging from 0 at the bottom to 700 at the top. The X-axis shows colored bars for five types of food, listed in descending order of the number of calories: French fries, potato chips, bacon, pizza, and chili dog. &#10;&#10;&#10;" title="Food calory bar graph 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Shape 136" descr="Calories per 100 grams for different foods bar graph, with background colors, redundant labels, key, and borders removed. &#10;The Y-axis shows the number of calories, ranging from 0 at the bottom to 700 at the top. The X-axis shows colored bars for five types of food, listed in descending order of the number of calories: French fries, potato chips, bacon, pizza, and chili dog. &#10;" title="Food calory bar graph 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descr="Calories per 100 grams for different foods bar graph, with background colors, redundant labels, key, borders, and colors removed. &#10;The Y-axis shows the number of calories, ranging from 0 at the bottom to 700 at the top. The X-axis shows bars for five types of food, listed in descending order of the number of calories: French fries, potato chips, bacon, pizza, and chili dog. The Bacon bar is highlighted in red.&#10;" title="Food calory bar graph 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Shape 146" descr="Calories per 100 grams for different foods bar graph, with background colors, redundant labels, key, borders, colors, shadows and bold text removed. &#10;The Y-axis shows the number of calories, ranging from 0 at the bottom to 700 at the top. The X-axis shows bars for five types of food, listed in descending order of the number of calories: French fries, potato chips, bacon, pizza, and chili dog. The Bacon bar is highlighted in red.&#10;" title="Food calory bar graph 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descr="Calories per 100 grams for different foods bar graph, with background colors, redundant labels, key, borders, colors, shadows, bold text, and graph lines removed. Labels are lightened.&#10;The Y-axis shows the number of calories, ranging from 0 at the bottom to 700 at the top. The X-axis shows bars for five types of food, listed in descending order of the number of calories: French fries, potato chips, bacon, pizza, and chili dog. The Bacon bar is highlighted in red.&#10;" title="Food calory bar graph 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Shape 156" descr="Calories per 100 grams for different foods bar graph, with background colors, redundant labels, key, borders, colors, shadows, bold text, graph lines, and axes removed.&#10;Five bars of descending heights are shown, with calories amounts listed in each: French fries, potato chips, bacon, pizza, and chili dog. The Bacon bar is highlighted in red.&#10;" title="Food calory bar graph 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632239" y="886734"/>
            <a:ext cx="14993109" cy="124772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Visualization Wheel Dimensions</a:t>
            </a:r>
          </a:p>
        </p:txBody>
      </p:sp>
      <p:sp>
        <p:nvSpPr>
          <p:cNvPr id="58" name="Shape 58"/>
          <p:cNvSpPr txBox="1">
            <a:spLocks noGrp="1"/>
          </p:cNvSpPr>
          <p:nvPr>
            <p:ph type="body" idx="1"/>
          </p:nvPr>
        </p:nvSpPr>
        <p:spPr>
          <a:xfrm>
            <a:off x="812879" y="2505188"/>
            <a:ext cx="14631829" cy="5855041"/>
          </a:xfrm>
          <a:prstGeom prst="rect">
            <a:avLst/>
          </a:prstGeom>
          <a:noFill/>
          <a:ln>
            <a:noFill/>
          </a:ln>
        </p:spPr>
        <p:txBody>
          <a:bodyPr lIns="91425" tIns="45700" rIns="91425" bIns="45700" anchor="t" anchorCtr="0">
            <a:noAutofit/>
          </a:bodyPr>
          <a:lstStyle/>
          <a:p>
            <a:pPr marL="609617" marR="0" lvl="0" indent="-609617" algn="l" rtl="0">
              <a:spcBef>
                <a:spcPts val="0"/>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Abstraction – Figuration</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Boxes and charts (abstraction) or real-world physical objects (figuration)</a:t>
            </a:r>
          </a:p>
          <a:p>
            <a:pPr marL="609617" marR="0" lvl="0" indent="-609617" algn="l" rtl="0">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descr="Comparison of two images - On the left, the original Calories per 100 grams for different foods bar graph with all background, color, title, and reference text; on the right, the revised version of the same graph: only the Bacon bar is red, the other four bars are grey. The calorie amounts have been labeled directly on the top of each bar.&#10;" title="Initial and finalized food calory bar graphs "/>
          <p:cNvPicPr preferRelativeResize="0"/>
          <p:nvPr/>
        </p:nvPicPr>
        <p:blipFill rotWithShape="1">
          <a:blip r:embed="rId3" cstate="screen">
            <a:alphaModFix/>
            <a:extLst>
              <a:ext uri="{28A0092B-C50C-407E-A947-70E740481C1C}">
                <a14:useLocalDpi xmlns:a14="http://schemas.microsoft.com/office/drawing/2010/main"/>
              </a:ext>
            </a:extLst>
          </a:blip>
          <a:srcRect l="16866" t="25357" r="21443" b="8831"/>
          <a:stretch/>
        </p:blipFill>
        <p:spPr>
          <a:xfrm>
            <a:off x="9894585" y="2807460"/>
            <a:ext cx="5972699" cy="4778700"/>
          </a:xfrm>
          <a:prstGeom prst="rect">
            <a:avLst/>
          </a:prstGeom>
          <a:noFill/>
          <a:ln>
            <a:noFill/>
          </a:ln>
        </p:spPr>
      </p:pic>
      <p:pic>
        <p:nvPicPr>
          <p:cNvPr id="162" name="Shape 162" descr="Comparison of two images - On the left, the original Calories per 100 grams for different foods bar graph with all background, color, title, and reference text; on the right, the revised version of the same graph: only the Bacon bar is red, the other four bars are grey. The calorie amounts have been labeled directly on the top of each bar.&#10;" title="Initial and finalized food calory bar graphs "/>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44260" y="2658532"/>
            <a:ext cx="8517600" cy="516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Shape 168" descr="Seven sets of data represented by bars with stripes. The compact structure of these graphs in this image easily cause eye fatigue and make people feel bewildered." title="Bars with Stripes"/>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16526" y="1049867"/>
            <a:ext cx="10060500" cy="7481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Shape 174" descr="Infographic of a woman whose bended leg coincides with the trend of diamond price. From ankle to knee, the price changes from lowest to highest over time.&#10;" title="Diamonds were a girl's best frien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42126" y="1049869"/>
            <a:ext cx="7450800" cy="7540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Shape 179" descr="Tabular data with rows indicating dates, and columns including Apple, Intel, Amazon, and IBM. There are many numbers and they are listed densely, with no differentiating formatting. &#10;" title="Tabular data 1"/>
          <p:cNvPicPr preferRelativeResize="0"/>
          <p:nvPr/>
        </p:nvPicPr>
        <p:blipFill rotWithShape="1">
          <a:blip r:embed="rId3" cstate="screen">
            <a:alphaModFix/>
            <a:extLst>
              <a:ext uri="{28A0092B-C50C-407E-A947-70E740481C1C}">
                <a14:useLocalDpi xmlns:a14="http://schemas.microsoft.com/office/drawing/2010/main"/>
              </a:ext>
            </a:extLst>
          </a:blip>
          <a:srcRect b="3956"/>
          <a:stretch/>
        </p:blipFill>
        <p:spPr>
          <a:xfrm>
            <a:off x="2032793" y="1359876"/>
            <a:ext cx="4876800" cy="671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Shape 184" descr="(Identical to previous table) Tabular data with rows indicating dates, and columns including Apple, Intel, Amazon, and IBM. There are many numbers and they are listed densely, with no differentiating formatting.&#10;" title="Tabular data 1"/>
          <p:cNvPicPr preferRelativeResize="0"/>
          <p:nvPr/>
        </p:nvPicPr>
        <p:blipFill rotWithShape="1">
          <a:blip r:embed="rId3" cstate="screen">
            <a:alphaModFix/>
            <a:extLst>
              <a:ext uri="{28A0092B-C50C-407E-A947-70E740481C1C}">
                <a14:useLocalDpi xmlns:a14="http://schemas.microsoft.com/office/drawing/2010/main"/>
              </a:ext>
            </a:extLst>
          </a:blip>
          <a:srcRect b="3956"/>
          <a:stretch/>
        </p:blipFill>
        <p:spPr>
          <a:xfrm>
            <a:off x="2032793" y="1359876"/>
            <a:ext cx="4876800" cy="6717300"/>
          </a:xfrm>
          <a:prstGeom prst="rect">
            <a:avLst/>
          </a:prstGeom>
          <a:noFill/>
          <a:ln>
            <a:noFill/>
          </a:ln>
        </p:spPr>
      </p:pic>
      <p:pic>
        <p:nvPicPr>
          <p:cNvPr id="185" name="Shape 185" descr="Similar to previous table, with four sparklines added to the bottom row, showing the monthly trend of each of the four companies.&#10;" title="Tabular data with sparklines"/>
          <p:cNvPicPr preferRelativeResize="0"/>
          <p:nvPr/>
        </p:nvPicPr>
        <p:blipFill rotWithShape="1">
          <a:blip r:embed="rId3">
            <a:alphaModFix/>
          </a:blip>
          <a:srcRect/>
          <a:stretch/>
        </p:blipFill>
        <p:spPr>
          <a:xfrm>
            <a:off x="9119393" y="1359876"/>
            <a:ext cx="4876800" cy="699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Shape 191" descr="A screenshot from the Google Finance website, showing table and data distribution charts with sparklines.&#10;" title="Google finance website"/>
          <p:cNvPicPr preferRelativeResize="0"/>
          <p:nvPr/>
        </p:nvPicPr>
        <p:blipFill rotWithShape="1">
          <a:blip r:embed="rId3">
            <a:alphaModFix/>
          </a:blip>
          <a:srcRect/>
          <a:stretch/>
        </p:blipFill>
        <p:spPr>
          <a:xfrm>
            <a:off x="2032794" y="1049866"/>
            <a:ext cx="12150600" cy="7637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Shape 196" descr="Screenshot of twitter, showing user’s recorded hours of sleep in the form of a bar graph by a tool called Quantifiedself. The trend of data change is obvious in the bar graph.&#10;" title="Quantifiedself: hours of sleep"/>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760926" y="1168400"/>
            <a:ext cx="10880400" cy="692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812879" y="2133601"/>
            <a:ext cx="7180500" cy="6034500"/>
          </a:xfrm>
          <a:prstGeom prst="rect">
            <a:avLst/>
          </a:prstGeom>
          <a:noFill/>
          <a:ln>
            <a:noFill/>
          </a:ln>
        </p:spPr>
        <p:txBody>
          <a:bodyPr lIns="91425" tIns="45700" rIns="91425" bIns="45700" anchor="t" anchorCtr="0">
            <a:noAutofit/>
          </a:bodyPr>
          <a:lstStyle/>
          <a:p>
            <a:pPr marL="609616" marR="0" lvl="0" indent="-609616" algn="l" rtl="0">
              <a:spcBef>
                <a:spcPts val="0"/>
              </a:spcBef>
              <a:spcAft>
                <a:spcPts val="0"/>
              </a:spcAft>
              <a:buClr>
                <a:schemeClr val="dk2"/>
              </a:buClr>
              <a:buSzPct val="100000"/>
              <a:buFont typeface="Arial"/>
              <a:buChar char="•"/>
            </a:pPr>
            <a:r>
              <a:rPr lang="en-US" sz="3200" b="1" i="0" u="none" strike="noStrike" cap="none">
                <a:solidFill>
                  <a:schemeClr val="dk2"/>
                </a:solidFill>
                <a:latin typeface="Gill Sans"/>
                <a:ea typeface="Gill Sans"/>
                <a:cs typeface="Gill Sans"/>
                <a:sym typeface="Gill Sans"/>
              </a:rPr>
              <a:t>Lie Factor</a:t>
            </a:r>
          </a:p>
          <a:p>
            <a:pPr marL="1320834" marR="0" lvl="1" indent="-508034" algn="l" rtl="0">
              <a:spcBef>
                <a:spcPts val="569"/>
              </a:spcBef>
              <a:buClr>
                <a:schemeClr val="dk2"/>
              </a:buClr>
              <a:buSzPct val="101571"/>
              <a:buFont typeface="Arial"/>
              <a:buChar char="–"/>
            </a:pPr>
            <a:r>
              <a:rPr lang="en-US" sz="2844" b="0" i="1" u="none" strike="noStrike" cap="none">
                <a:solidFill>
                  <a:schemeClr val="dk2"/>
                </a:solidFill>
                <a:latin typeface="Gill Sans"/>
                <a:ea typeface="Gill Sans"/>
                <a:cs typeface="Gill Sans"/>
                <a:sym typeface="Gill Sans"/>
              </a:rPr>
              <a:t>If you consider volume, the lie factor is 9.4 times the stated prices</a:t>
            </a:r>
          </a:p>
        </p:txBody>
      </p:sp>
      <p:pic>
        <p:nvPicPr>
          <p:cNvPr id="203" name="Shape 203" descr="Illustration showing seven barrels with increasing volume, height, dates, and price tags. They are placed from back to front on a diagonal line. The most current barrel with the higher price has the largest volume and highest height.&#10;" title="&quot;Informative barrels&quot;"/>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212527" y="1151766"/>
            <a:ext cx="5418599" cy="7027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Qualities of a Great Visualization</a:t>
            </a:r>
          </a:p>
        </p:txBody>
      </p:sp>
      <p:sp>
        <p:nvSpPr>
          <p:cNvPr id="209" name="Shape 209"/>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812821" marR="0" lvl="0" indent="-812821" algn="l" rtl="0">
              <a:spcBef>
                <a:spcPts val="0"/>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Truthful</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Be aware of your actions when cleaning, summarizing and manipulating data and ensure you aren’t</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yourself (self deception)</a:t>
            </a:r>
          </a:p>
          <a:p>
            <a:pPr marL="2032049" marR="0" lvl="2" indent="-406449" algn="l" rtl="0">
              <a:spcBef>
                <a:spcPts val="640"/>
              </a:spcBef>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 audience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948358" y="885295"/>
            <a:ext cx="14631900" cy="12483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endParaRPr sz="5689" b="1" i="0" u="none" strike="noStrike" cap="none">
              <a:solidFill>
                <a:schemeClr val="dk2"/>
              </a:solidFill>
              <a:latin typeface="Gill Sans"/>
              <a:ea typeface="Gill Sans"/>
              <a:cs typeface="Gill Sans"/>
              <a:sym typeface="Gill Sans"/>
            </a:endParaRPr>
          </a:p>
        </p:txBody>
      </p:sp>
      <p:pic>
        <p:nvPicPr>
          <p:cNvPr id="216" name="Shape 216" descr="A histogram showing industry investment from 1993-1996 following the 1992 cable regulations, which was 14 billion dollars, and the 56 billion dollar investment in 1999-2003 after the regulations were relaxed.&#10;" title="Less regulation means more industry investment"/>
          <p:cNvPicPr preferRelativeResize="0">
            <a:picLocks noGrp="1"/>
          </p:cNvPicPr>
          <p:nvPr>
            <p:ph type="body" idx="1"/>
          </p:nvPr>
        </p:nvPicPr>
        <p:blipFill rotWithShape="1">
          <a:blip r:embed="rId3" cstate="screen">
            <a:alphaModFix/>
            <a:extLst>
              <a:ext uri="{28A0092B-C50C-407E-A947-70E740481C1C}">
                <a14:useLocalDpi xmlns:a14="http://schemas.microsoft.com/office/drawing/2010/main"/>
              </a:ext>
            </a:extLst>
          </a:blip>
          <a:srcRect/>
          <a:stretch/>
        </p:blipFill>
        <p:spPr>
          <a:xfrm>
            <a:off x="2710127" y="941741"/>
            <a:ext cx="10431000" cy="762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632239" y="886734"/>
            <a:ext cx="14993109" cy="124772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Visualization Wheel Dimensions</a:t>
            </a:r>
          </a:p>
        </p:txBody>
      </p:sp>
      <p:sp>
        <p:nvSpPr>
          <p:cNvPr id="64" name="Shape 64"/>
          <p:cNvSpPr txBox="1">
            <a:spLocks noGrp="1"/>
          </p:cNvSpPr>
          <p:nvPr>
            <p:ph type="body" idx="1"/>
          </p:nvPr>
        </p:nvSpPr>
        <p:spPr>
          <a:xfrm>
            <a:off x="812879" y="2505188"/>
            <a:ext cx="14631829" cy="5855041"/>
          </a:xfrm>
          <a:prstGeom prst="rect">
            <a:avLst/>
          </a:prstGeom>
          <a:noFill/>
          <a:ln>
            <a:noFill/>
          </a:ln>
        </p:spPr>
        <p:txBody>
          <a:bodyPr lIns="91425" tIns="45700" rIns="91425" bIns="45700" anchor="t" anchorCtr="0">
            <a:noAutofit/>
          </a:bodyPr>
          <a:lstStyle/>
          <a:p>
            <a:pPr marL="609617" marR="0" lvl="0" indent="-609617" algn="l" rtl="0">
              <a:spcBef>
                <a:spcPts val="0"/>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Abstraction – Figuration</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Boxes and charts (abstraction) or real-world physical objects (figuration)</a:t>
            </a:r>
          </a:p>
          <a:p>
            <a:pPr marL="609617" marR="0" lvl="0" indent="-609617" algn="l" rtl="0">
              <a:spcBef>
                <a:spcPts val="889"/>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Functionality – Decoration</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No embellishments (functionality) or artistic embellishments (decoration)</a:t>
            </a:r>
          </a:p>
          <a:p>
            <a:pPr marL="609617" marR="0" lvl="0" indent="-609617" algn="l" rtl="0">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948358" y="885295"/>
            <a:ext cx="14631900" cy="12483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endParaRPr sz="5689" b="1" i="0" u="none" strike="noStrike" cap="none">
              <a:solidFill>
                <a:schemeClr val="dk2"/>
              </a:solidFill>
              <a:latin typeface="Gill Sans"/>
              <a:ea typeface="Gill Sans"/>
              <a:cs typeface="Gill Sans"/>
              <a:sym typeface="Gill Sans"/>
            </a:endParaRPr>
          </a:p>
        </p:txBody>
      </p:sp>
      <p:pic>
        <p:nvPicPr>
          <p:cNvPr id="223" name="Shape 223" descr="A line graph showing the trend of cable industry infrastructure expenditures from 1990 to 2013. This graph completes the information of expenditures in the years missed from the previous graph (1996-1999). &#10;" title="Cable industry infrastructure expenditures"/>
          <p:cNvPicPr preferRelativeResize="0">
            <a:picLocks noGrp="1"/>
          </p:cNvPicPr>
          <p:nvPr>
            <p:ph type="body" idx="1"/>
          </p:nvPr>
        </p:nvPicPr>
        <p:blipFill rotWithShape="1">
          <a:blip r:embed="rId3" cstate="screen">
            <a:alphaModFix/>
            <a:extLst>
              <a:ext uri="{28A0092B-C50C-407E-A947-70E740481C1C}">
                <a14:useLocalDpi xmlns:a14="http://schemas.microsoft.com/office/drawing/2010/main"/>
              </a:ext>
            </a:extLst>
          </a:blip>
          <a:srcRect/>
          <a:stretch/>
        </p:blipFill>
        <p:spPr>
          <a:xfrm>
            <a:off x="8467460" y="2260050"/>
            <a:ext cx="7179600" cy="5856000"/>
          </a:xfrm>
          <a:prstGeom prst="rect">
            <a:avLst/>
          </a:prstGeom>
          <a:noFill/>
          <a:ln>
            <a:noFill/>
          </a:ln>
        </p:spPr>
      </p:pic>
      <p:pic>
        <p:nvPicPr>
          <p:cNvPr id="224" name="Shape 224" descr="A histogram showing industry investment from 1993-1996 following the 1992 cable regulations, which was 14 billion dollars, and the 56 billion dollar investment in 1999-2003 after the regulations were relaxed.&#10;&#10;" title="less regulation means more industry investment"/>
          <p:cNvPicPr preferRelativeResize="0">
            <a:picLocks noGrp="1"/>
          </p:cNvPicPr>
          <p:nvPr>
            <p:ph type="body" idx="2"/>
          </p:nvPr>
        </p:nvPicPr>
        <p:blipFill rotWithShape="1">
          <a:blip r:embed="rId4" cstate="screen">
            <a:alphaModFix/>
            <a:extLst>
              <a:ext uri="{28A0092B-C50C-407E-A947-70E740481C1C}">
                <a14:useLocalDpi xmlns:a14="http://schemas.microsoft.com/office/drawing/2010/main"/>
              </a:ext>
            </a:extLst>
          </a:blip>
          <a:srcRect/>
          <a:stretch/>
        </p:blipFill>
        <p:spPr>
          <a:xfrm>
            <a:off x="518277" y="2269067"/>
            <a:ext cx="7949100" cy="5813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Qualities of a Great Visualization</a:t>
            </a:r>
          </a:p>
        </p:txBody>
      </p:sp>
      <p:sp>
        <p:nvSpPr>
          <p:cNvPr id="230" name="Shape 230"/>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812821" marR="0" lvl="0" indent="-812821" algn="l" rtl="0">
              <a:spcBef>
                <a:spcPts val="0"/>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Truthful</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Be aware of your actions when cleaning, summarizing and manipulating data and ensure you aren’t</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yourself (self deception)</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 audience</a:t>
            </a:r>
          </a:p>
          <a:p>
            <a:pPr marL="812821" marR="0" lvl="0" indent="-812821" algn="l" rtl="0">
              <a:spcBef>
                <a:spcPts val="889"/>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Functionality</a:t>
            </a:r>
          </a:p>
          <a:p>
            <a:pPr marL="812821" marR="0" lvl="0" indent="-812821" algn="l" rtl="0">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Shape 236" descr="Revised Calories per 100 grams for different foods bar graph, with background liens and X-Y axes removed. Data is directly labeled within the bars, making this graph easier to read.&#10;" title="simplified food calory bar graph"/>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264264" y="1830415"/>
            <a:ext cx="8313900" cy="6235500"/>
          </a:xfrm>
          <a:prstGeom prst="rect">
            <a:avLst/>
          </a:prstGeom>
          <a:noFill/>
          <a:ln>
            <a:noFill/>
          </a:ln>
        </p:spPr>
      </p:pic>
      <p:pic>
        <p:nvPicPr>
          <p:cNvPr id="237" name="Shape 237" descr="Revised Calories per 100 grams for different foods bar graph, with background lines and X-Y axes remaining.&#10;" title="Food calory bar graph"/>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78177" y="1830411"/>
            <a:ext cx="8308500" cy="6231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Qualities of a Great Visualization</a:t>
            </a:r>
          </a:p>
        </p:txBody>
      </p:sp>
      <p:sp>
        <p:nvSpPr>
          <p:cNvPr id="243" name="Shape 243"/>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812821" marR="0" lvl="0" indent="-812821" algn="l" rtl="0">
              <a:spcBef>
                <a:spcPts val="0"/>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Truthful</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Be aware of your actions when cleaning, summarizing and manipulating data and ensure you aren’t</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yourself (self deception)</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 audience</a:t>
            </a:r>
          </a:p>
          <a:p>
            <a:pPr marL="812821" marR="0" lvl="0" indent="-812821" algn="l" rtl="0">
              <a:spcBef>
                <a:spcPts val="889"/>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Functionality</a:t>
            </a:r>
          </a:p>
          <a:p>
            <a:pPr marL="812821" marR="0" lvl="0" indent="-812821" algn="l" rtl="0">
              <a:spcBef>
                <a:spcPts val="889"/>
              </a:spcBef>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Beauty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Qualities of a Great Visualization</a:t>
            </a:r>
          </a:p>
        </p:txBody>
      </p:sp>
      <p:sp>
        <p:nvSpPr>
          <p:cNvPr id="249" name="Shape 249"/>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812821" marR="0" lvl="0" indent="-812821" algn="l" rtl="0">
              <a:spcBef>
                <a:spcPts val="0"/>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Truthful</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Be aware of your actions when cleaning, summarizing and manipulating data and ensure you aren’t</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yourself (self deception)</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 audience</a:t>
            </a:r>
          </a:p>
          <a:p>
            <a:pPr marL="812821" marR="0" lvl="0" indent="-812821" algn="l" rtl="0">
              <a:spcBef>
                <a:spcPts val="889"/>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Functionality</a:t>
            </a:r>
          </a:p>
          <a:p>
            <a:pPr marL="812821" marR="0" lvl="0" indent="-812821" algn="l" rtl="0">
              <a:spcBef>
                <a:spcPts val="889"/>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Beauty</a:t>
            </a:r>
          </a:p>
          <a:p>
            <a:pPr marL="812821" marR="0" lvl="0" indent="-812821" algn="l" rtl="0">
              <a:spcBef>
                <a:spcPts val="889"/>
              </a:spcBef>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Insightful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Qualities of a Great Visualization</a:t>
            </a:r>
          </a:p>
        </p:txBody>
      </p:sp>
      <p:sp>
        <p:nvSpPr>
          <p:cNvPr id="255" name="Shape 255"/>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812821" marR="0" lvl="0" indent="-812821" algn="l" rtl="0">
              <a:lnSpc>
                <a:spcPct val="80000"/>
              </a:lnSpc>
              <a:spcBef>
                <a:spcPts val="0"/>
              </a:spcBef>
              <a:spcAft>
                <a:spcPts val="0"/>
              </a:spcAft>
              <a:buClr>
                <a:schemeClr val="dk2"/>
              </a:buClr>
              <a:buSzPct val="100268"/>
              <a:buFont typeface="Arial"/>
              <a:buAutoNum type="arabicPeriod"/>
            </a:pPr>
            <a:r>
              <a:rPr lang="en-US" sz="4111" b="1" i="0" u="none" strike="noStrike" cap="none">
                <a:solidFill>
                  <a:schemeClr val="dk2"/>
                </a:solidFill>
                <a:latin typeface="Gill Sans"/>
                <a:ea typeface="Gill Sans"/>
                <a:cs typeface="Gill Sans"/>
                <a:sym typeface="Gill Sans"/>
              </a:rPr>
              <a:t>Truthful</a:t>
            </a:r>
          </a:p>
          <a:p>
            <a:pPr marL="1320834" marR="0" lvl="1" indent="-508034" algn="l" rtl="0">
              <a:lnSpc>
                <a:spcPct val="80000"/>
              </a:lnSpc>
              <a:spcBef>
                <a:spcPts val="658"/>
              </a:spcBef>
              <a:spcAft>
                <a:spcPts val="0"/>
              </a:spcAft>
              <a:buClr>
                <a:schemeClr val="dk2"/>
              </a:buClr>
              <a:buSzPct val="99666"/>
              <a:buFont typeface="Arial"/>
              <a:buChar char="–"/>
            </a:pPr>
            <a:r>
              <a:rPr lang="en-US" sz="3289" b="0" i="1" u="none" strike="noStrike" cap="none">
                <a:solidFill>
                  <a:schemeClr val="dk2"/>
                </a:solidFill>
                <a:latin typeface="Gill Sans"/>
                <a:ea typeface="Gill Sans"/>
                <a:cs typeface="Gill Sans"/>
                <a:sym typeface="Gill Sans"/>
              </a:rPr>
              <a:t>Be aware of your actions when cleaning, summarizing and manipulating data and ensure you aren’t</a:t>
            </a:r>
          </a:p>
          <a:p>
            <a:pPr marL="2032049" marR="0" lvl="2" indent="-406449" algn="l" rtl="0">
              <a:lnSpc>
                <a:spcPct val="80000"/>
              </a:lnSpc>
              <a:spcBef>
                <a:spcPts val="592"/>
              </a:spcBef>
              <a:spcAft>
                <a:spcPts val="0"/>
              </a:spcAft>
              <a:buClr>
                <a:schemeClr val="dk2"/>
              </a:buClr>
              <a:buSzPct val="98666"/>
              <a:buFont typeface="Arial"/>
              <a:buChar char="•"/>
            </a:pPr>
            <a:r>
              <a:rPr lang="en-US" sz="2960" b="0" i="1" u="none" strike="noStrike" cap="none">
                <a:solidFill>
                  <a:schemeClr val="dk2"/>
                </a:solidFill>
                <a:latin typeface="Gill Sans"/>
                <a:ea typeface="Gill Sans"/>
                <a:cs typeface="Gill Sans"/>
                <a:sym typeface="Gill Sans"/>
              </a:rPr>
              <a:t>Misleading yourself (self deception)</a:t>
            </a:r>
          </a:p>
          <a:p>
            <a:pPr marL="2032049" marR="0" lvl="2" indent="-406449" algn="l" rtl="0">
              <a:lnSpc>
                <a:spcPct val="80000"/>
              </a:lnSpc>
              <a:spcBef>
                <a:spcPts val="592"/>
              </a:spcBef>
              <a:spcAft>
                <a:spcPts val="0"/>
              </a:spcAft>
              <a:buClr>
                <a:schemeClr val="dk2"/>
              </a:buClr>
              <a:buSzPct val="98666"/>
              <a:buFont typeface="Arial"/>
              <a:buChar char="•"/>
            </a:pPr>
            <a:r>
              <a:rPr lang="en-US" sz="2960" b="0" i="1" u="none" strike="noStrike" cap="none">
                <a:solidFill>
                  <a:schemeClr val="dk2"/>
                </a:solidFill>
                <a:latin typeface="Gill Sans"/>
                <a:ea typeface="Gill Sans"/>
                <a:cs typeface="Gill Sans"/>
                <a:sym typeface="Gill Sans"/>
              </a:rPr>
              <a:t>Misleading your audience</a:t>
            </a:r>
          </a:p>
          <a:p>
            <a:pPr marL="812821" marR="0" lvl="0" indent="-812821" algn="l" rtl="0">
              <a:lnSpc>
                <a:spcPct val="80000"/>
              </a:lnSpc>
              <a:spcBef>
                <a:spcPts val="822"/>
              </a:spcBef>
              <a:spcAft>
                <a:spcPts val="0"/>
              </a:spcAft>
              <a:buClr>
                <a:schemeClr val="dk2"/>
              </a:buClr>
              <a:buSzPct val="100268"/>
              <a:buFont typeface="Arial"/>
              <a:buAutoNum type="arabicPeriod"/>
            </a:pPr>
            <a:r>
              <a:rPr lang="en-US" sz="4111" b="1" i="0" u="none" strike="noStrike" cap="none">
                <a:solidFill>
                  <a:schemeClr val="dk2"/>
                </a:solidFill>
                <a:latin typeface="Gill Sans"/>
                <a:ea typeface="Gill Sans"/>
                <a:cs typeface="Gill Sans"/>
                <a:sym typeface="Gill Sans"/>
              </a:rPr>
              <a:t>Functionality</a:t>
            </a:r>
          </a:p>
          <a:p>
            <a:pPr marL="812821" marR="0" lvl="0" indent="-812821" algn="l" rtl="0">
              <a:lnSpc>
                <a:spcPct val="80000"/>
              </a:lnSpc>
              <a:spcBef>
                <a:spcPts val="822"/>
              </a:spcBef>
              <a:spcAft>
                <a:spcPts val="0"/>
              </a:spcAft>
              <a:buClr>
                <a:schemeClr val="dk2"/>
              </a:buClr>
              <a:buSzPct val="100268"/>
              <a:buFont typeface="Arial"/>
              <a:buAutoNum type="arabicPeriod"/>
            </a:pPr>
            <a:r>
              <a:rPr lang="en-US" sz="4111" b="1" i="0" u="none" strike="noStrike" cap="none">
                <a:solidFill>
                  <a:schemeClr val="dk2"/>
                </a:solidFill>
                <a:latin typeface="Gill Sans"/>
                <a:ea typeface="Gill Sans"/>
                <a:cs typeface="Gill Sans"/>
                <a:sym typeface="Gill Sans"/>
              </a:rPr>
              <a:t>Beauty</a:t>
            </a:r>
          </a:p>
          <a:p>
            <a:pPr marL="812821" marR="0" lvl="0" indent="-812821" algn="l" rtl="0">
              <a:lnSpc>
                <a:spcPct val="80000"/>
              </a:lnSpc>
              <a:spcBef>
                <a:spcPts val="822"/>
              </a:spcBef>
              <a:spcAft>
                <a:spcPts val="0"/>
              </a:spcAft>
              <a:buClr>
                <a:schemeClr val="dk2"/>
              </a:buClr>
              <a:buSzPct val="100268"/>
              <a:buFont typeface="Arial"/>
              <a:buAutoNum type="arabicPeriod"/>
            </a:pPr>
            <a:r>
              <a:rPr lang="en-US" sz="4111" b="1" i="0" u="none" strike="noStrike" cap="none">
                <a:solidFill>
                  <a:schemeClr val="dk2"/>
                </a:solidFill>
                <a:latin typeface="Gill Sans"/>
                <a:ea typeface="Gill Sans"/>
                <a:cs typeface="Gill Sans"/>
                <a:sym typeface="Gill Sans"/>
              </a:rPr>
              <a:t>Insightful</a:t>
            </a:r>
          </a:p>
          <a:p>
            <a:pPr marL="812821" marR="0" lvl="0" indent="-812821" algn="l" rtl="0">
              <a:lnSpc>
                <a:spcPct val="80000"/>
              </a:lnSpc>
              <a:spcBef>
                <a:spcPts val="822"/>
              </a:spcBef>
              <a:spcAft>
                <a:spcPts val="0"/>
              </a:spcAft>
              <a:buClr>
                <a:schemeClr val="dk2"/>
              </a:buClr>
              <a:buSzPct val="100268"/>
              <a:buFont typeface="Arial"/>
              <a:buAutoNum type="arabicPeriod"/>
            </a:pPr>
            <a:r>
              <a:rPr lang="en-US" sz="4111" b="1" i="0" u="none" strike="noStrike" cap="none">
                <a:solidFill>
                  <a:schemeClr val="dk2"/>
                </a:solidFill>
                <a:latin typeface="Gill Sans"/>
                <a:ea typeface="Gill Sans"/>
                <a:cs typeface="Gill Sans"/>
                <a:sym typeface="Gill Sans"/>
              </a:rPr>
              <a:t>Enlightening</a:t>
            </a:r>
          </a:p>
          <a:p>
            <a:pPr marL="1524039" marR="0" lvl="1" indent="-812839" algn="l" rtl="0">
              <a:lnSpc>
                <a:spcPct val="80000"/>
              </a:lnSpc>
              <a:spcBef>
                <a:spcPts val="658"/>
              </a:spcBef>
              <a:buClr>
                <a:schemeClr val="dk2"/>
              </a:buClr>
              <a:buSzPct val="99666"/>
              <a:buFont typeface="Arial"/>
              <a:buChar char="–"/>
            </a:pPr>
            <a:r>
              <a:rPr lang="en-US" sz="3289" b="0" i="1" u="none" strike="noStrike" cap="none">
                <a:solidFill>
                  <a:schemeClr val="dk2"/>
                </a:solidFill>
                <a:latin typeface="Gill Sans"/>
                <a:ea typeface="Gill Sans"/>
                <a:cs typeface="Gill Sans"/>
                <a:sym typeface="Gill Sans"/>
              </a:rPr>
              <a:t>A combination of the previous four, but with a social ethical responsibility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62" name="Shape 262"/>
          <p:cNvSpPr txBox="1">
            <a:spLocks noGrp="1"/>
          </p:cNvSpPr>
          <p:nvPr>
            <p:ph type="body" idx="1"/>
          </p:nvPr>
        </p:nvSpPr>
        <p:spPr>
          <a:xfrm>
            <a:off x="812875" y="2276601"/>
            <a:ext cx="14631900" cy="6652500"/>
          </a:xfrm>
          <a:prstGeom prst="rect">
            <a:avLst/>
          </a:prstGeom>
        </p:spPr>
        <p:txBody>
          <a:bodyPr lIns="91425" tIns="91425" rIns="91425" bIns="91425" anchor="t" anchorCtr="0">
            <a:noAutofit/>
          </a:bodyPr>
          <a:lstStyle/>
          <a:p>
            <a:pPr marL="0" lvl="0" indent="0" rtl="0">
              <a:spcBef>
                <a:spcPts val="0"/>
              </a:spcBef>
              <a:buNone/>
            </a:pPr>
            <a:r>
              <a:rPr lang="en-US"/>
              <a:t>Slide1:</a:t>
            </a:r>
          </a:p>
          <a:p>
            <a:pPr marL="457200" lvl="0" indent="0" rtl="0">
              <a:spcBef>
                <a:spcPts val="0"/>
              </a:spcBef>
              <a:buNone/>
            </a:pPr>
            <a:r>
              <a:rPr lang="en-US" sz="3556" b="0"/>
              <a:t>Cairo, A.</a:t>
            </a:r>
            <a:r>
              <a:rPr lang="en-US" sz="3556" b="0" i="1"/>
              <a:t> </a:t>
            </a:r>
            <a:r>
              <a:rPr lang="en-US" sz="3556" b="0"/>
              <a:t>(2013).</a:t>
            </a:r>
            <a:r>
              <a:rPr lang="en-US" sz="3556" b="0" i="1"/>
              <a:t> The functional art: An introduction to information graphics and visualization. </a:t>
            </a:r>
            <a:r>
              <a:rPr lang="en-US" sz="3556" b="0"/>
              <a:t>Berkeley, CA: New Riders. </a:t>
            </a:r>
          </a:p>
          <a:p>
            <a:pPr marL="0" lvl="0" indent="0" rtl="0">
              <a:spcBef>
                <a:spcPts val="0"/>
              </a:spcBef>
              <a:buNone/>
            </a:pPr>
            <a:endParaRPr sz="2100" b="0">
              <a:solidFill>
                <a:schemeClr val="dk1"/>
              </a:solidFill>
              <a:latin typeface="Calibri"/>
              <a:ea typeface="Calibri"/>
              <a:cs typeface="Calibri"/>
              <a:sym typeface="Calibri"/>
            </a:endParaRPr>
          </a:p>
          <a:p>
            <a:pPr marL="0" lvl="0" indent="0" rtl="0">
              <a:spcBef>
                <a:spcPts val="0"/>
              </a:spcBef>
              <a:buNone/>
            </a:pPr>
            <a:r>
              <a:rPr lang="en-US">
                <a:solidFill>
                  <a:schemeClr val="dk1"/>
                </a:solidFill>
              </a:rPr>
              <a:t>Slide 5:</a:t>
            </a:r>
          </a:p>
          <a:p>
            <a:pPr marL="457200" lvl="0" indent="0" rtl="0">
              <a:spcBef>
                <a:spcPts val="0"/>
              </a:spcBef>
              <a:buClr>
                <a:schemeClr val="dk1"/>
              </a:buClr>
              <a:buSzPct val="25000"/>
              <a:buFont typeface="Arial"/>
              <a:buNone/>
            </a:pPr>
            <a:r>
              <a:rPr lang="en-US" sz="3556" b="0"/>
              <a:t>Ho, A. D., Reich, J., Nesterko, S., Seaton, D. T., Mullaney, T., Waldo, J., &amp; Chuang, I. (2014). HarvardX and MITx: The first year of open online courses (HarvardX and MITx Working Paper No. 1). Retrieved February 17, 2017 from </a:t>
            </a:r>
            <a:r>
              <a:rPr lang="en-US" sz="3556" b="0">
                <a:hlinkClick r:id="rId3"/>
              </a:rPr>
              <a:t>https://papers.ssrn.com/sol3/papers.cfm?abstract_id=2381263</a:t>
            </a:r>
            <a:r>
              <a:rPr lang="en-US" sz="3556" b="0"/>
              <a:t> for digital copy. (Figure 13, p 31)</a:t>
            </a:r>
          </a:p>
          <a:p>
            <a:pPr lvl="0">
              <a:spcBef>
                <a:spcPts val="0"/>
              </a:spcBef>
              <a:buNone/>
            </a:pPr>
            <a:endParaRPr>
              <a:solidFill>
                <a:schemeClr val="dk1"/>
              </a:solidFill>
            </a:endParaRPr>
          </a:p>
          <a:p>
            <a:pPr lvl="0">
              <a:spcBef>
                <a:spcPts val="0"/>
              </a:spcBef>
              <a:buNone/>
            </a:pPr>
            <a:endParaRPr>
              <a:solidFill>
                <a:schemeClr val="dk1"/>
              </a:solidFill>
            </a:endParaRPr>
          </a:p>
          <a:p>
            <a:pPr lvl="0" rtl="0">
              <a:spcBef>
                <a:spcPts val="0"/>
              </a:spcBef>
              <a:buClr>
                <a:schemeClr val="dk1"/>
              </a:buClr>
              <a:buSzPct val="25000"/>
              <a:buFont typeface="Arial"/>
              <a:buNone/>
            </a:pP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69" name="Shape 269"/>
          <p:cNvSpPr txBox="1">
            <a:spLocks noGrp="1"/>
          </p:cNvSpPr>
          <p:nvPr>
            <p:ph type="body" idx="1"/>
          </p:nvPr>
        </p:nvSpPr>
        <p:spPr>
          <a:xfrm>
            <a:off x="812875" y="2276601"/>
            <a:ext cx="14631900" cy="6600600"/>
          </a:xfrm>
          <a:prstGeom prst="rect">
            <a:avLst/>
          </a:prstGeom>
        </p:spPr>
        <p:txBody>
          <a:bodyPr lIns="91425" tIns="91425" rIns="91425" bIns="91425" anchor="t" anchorCtr="0">
            <a:noAutofit/>
          </a:bodyPr>
          <a:lstStyle/>
          <a:p>
            <a:pPr marL="0" lvl="0" indent="0">
              <a:spcBef>
                <a:spcPts val="0"/>
              </a:spcBef>
              <a:buNone/>
            </a:pPr>
            <a:r>
              <a:rPr lang="en-US"/>
              <a:t>Slide 7:</a:t>
            </a:r>
          </a:p>
          <a:p>
            <a:pPr marL="457200" lvl="0" indent="0" rtl="0">
              <a:spcBef>
                <a:spcPts val="0"/>
              </a:spcBef>
              <a:buNone/>
            </a:pPr>
            <a:r>
              <a:rPr lang="en-US" sz="3500" b="0">
                <a:solidFill>
                  <a:schemeClr val="dk1"/>
                </a:solidFill>
                <a:latin typeface="Calibri"/>
                <a:ea typeface="Calibri"/>
                <a:cs typeface="Calibri"/>
                <a:sym typeface="Calibri"/>
              </a:rPr>
              <a:t>“Charles Minard's map of Napoleon's disastrous Russian campaign of 1812.” Retrieved February 17, 2017 </a:t>
            </a:r>
            <a:r>
              <a:rPr lang="en-US" sz="3500" b="0" u="sng">
                <a:solidFill>
                  <a:schemeClr val="hlink"/>
                </a:solidFill>
                <a:latin typeface="Calibri"/>
                <a:ea typeface="Calibri"/>
                <a:cs typeface="Calibri"/>
                <a:sym typeface="Calibri"/>
                <a:hlinkClick r:id="rId3"/>
              </a:rPr>
              <a:t>https://en.wikipedia.org/wiki/Charles_Joseph_Minard#/media/File:Minard.png</a:t>
            </a:r>
          </a:p>
          <a:p>
            <a:pPr marL="0" lvl="0" indent="0" rtl="0">
              <a:spcBef>
                <a:spcPts val="0"/>
              </a:spcBef>
              <a:buNone/>
            </a:pPr>
            <a:endParaRPr sz="2100" b="0">
              <a:solidFill>
                <a:schemeClr val="dk1"/>
              </a:solidFill>
              <a:latin typeface="Calibri"/>
              <a:ea typeface="Calibri"/>
              <a:cs typeface="Calibri"/>
              <a:sym typeface="Calibri"/>
            </a:endParaRPr>
          </a:p>
          <a:p>
            <a:pPr marL="0" lvl="0" indent="0" rtl="0">
              <a:spcBef>
                <a:spcPts val="0"/>
              </a:spcBef>
              <a:buNone/>
            </a:pPr>
            <a:r>
              <a:rPr lang="en-US"/>
              <a:t>Slide 9: </a:t>
            </a:r>
          </a:p>
          <a:p>
            <a:pPr marL="457200" lvl="0" indent="0" rtl="0">
              <a:spcBef>
                <a:spcPts val="0"/>
              </a:spcBef>
              <a:buNone/>
            </a:pPr>
            <a:r>
              <a:rPr lang="en-US" sz="3500" b="0">
                <a:solidFill>
                  <a:schemeClr val="dk1"/>
                </a:solidFill>
                <a:latin typeface="Calibri"/>
                <a:ea typeface="Calibri"/>
                <a:cs typeface="Calibri"/>
                <a:sym typeface="Calibri"/>
              </a:rPr>
              <a:t>Cairo, A. (2013). The functional art: an Introduction to information graphics and visualization. Berkley, CA: New Riders. (Figure 3.11, pp 62)</a:t>
            </a:r>
          </a:p>
          <a:p>
            <a:pPr marL="0" lvl="0" indent="0" rtl="0">
              <a:spcBef>
                <a:spcPts val="0"/>
              </a:spcBef>
              <a:buNone/>
            </a:pPr>
            <a:endParaRPr sz="2100" b="0">
              <a:solidFill>
                <a:schemeClr val="dk1"/>
              </a:solidFill>
              <a:latin typeface="Calibri"/>
              <a:ea typeface="Calibri"/>
              <a:cs typeface="Calibri"/>
              <a:sym typeface="Calibri"/>
            </a:endParaRPr>
          </a:p>
          <a:p>
            <a:pPr marL="0" lvl="0" indent="0" rtl="0">
              <a:spcBef>
                <a:spcPts val="0"/>
              </a:spcBef>
              <a:buNone/>
            </a:pPr>
            <a:r>
              <a:rPr lang="en-US"/>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76" name="Shape 276"/>
          <p:cNvSpPr txBox="1">
            <a:spLocks noGrp="1"/>
          </p:cNvSpPr>
          <p:nvPr>
            <p:ph type="body" idx="1"/>
          </p:nvPr>
        </p:nvSpPr>
        <p:spPr>
          <a:xfrm>
            <a:off x="812875" y="2352801"/>
            <a:ext cx="14631900" cy="6396300"/>
          </a:xfrm>
          <a:prstGeom prst="rect">
            <a:avLst/>
          </a:prstGeom>
        </p:spPr>
        <p:txBody>
          <a:bodyPr lIns="91425" tIns="91425" rIns="91425" bIns="91425" anchor="t" anchorCtr="0">
            <a:noAutofit/>
          </a:bodyPr>
          <a:lstStyle/>
          <a:p>
            <a:pPr marL="0" lvl="0" indent="-69850" rtl="0">
              <a:spcBef>
                <a:spcPts val="0"/>
              </a:spcBef>
              <a:buClr>
                <a:schemeClr val="dk1"/>
              </a:buClr>
              <a:buSzPct val="25000"/>
              <a:buFont typeface="Arial"/>
              <a:buNone/>
            </a:pPr>
            <a:r>
              <a:rPr lang="en-US">
                <a:solidFill>
                  <a:schemeClr val="dk1"/>
                </a:solidFill>
              </a:rPr>
              <a:t>Slide 10:</a:t>
            </a:r>
          </a:p>
          <a:p>
            <a:pPr marL="457200" lvl="0" indent="0" rtl="0">
              <a:spcBef>
                <a:spcPts val="0"/>
              </a:spcBef>
              <a:buNone/>
            </a:pPr>
            <a:r>
              <a:rPr lang="en-US" sz="3500" b="0">
                <a:solidFill>
                  <a:schemeClr val="dk1"/>
                </a:solidFill>
                <a:latin typeface="Calibri"/>
                <a:ea typeface="Calibri"/>
                <a:cs typeface="Calibri"/>
                <a:sym typeface="Calibri"/>
              </a:rPr>
              <a:t>Tufte, E. R. (1985). </a:t>
            </a:r>
            <a:r>
              <a:rPr lang="en-US" sz="3500" b="0" i="1">
                <a:solidFill>
                  <a:schemeClr val="dk1"/>
                </a:solidFill>
                <a:latin typeface="Calibri"/>
                <a:ea typeface="Calibri"/>
                <a:cs typeface="Calibri"/>
                <a:sym typeface="Calibri"/>
              </a:rPr>
              <a:t>The Visual Display of Quantitative Information</a:t>
            </a:r>
            <a:r>
              <a:rPr lang="en-US" sz="3500" b="0">
                <a:solidFill>
                  <a:schemeClr val="dk1"/>
                </a:solidFill>
                <a:latin typeface="Calibri"/>
                <a:ea typeface="Calibri"/>
                <a:cs typeface="Calibri"/>
                <a:sym typeface="Calibri"/>
              </a:rPr>
              <a:t>. Cheshire, CT: Graphics Press.</a:t>
            </a:r>
          </a:p>
          <a:p>
            <a:pPr marL="0" lvl="0" indent="0" rtl="0">
              <a:spcBef>
                <a:spcPts val="0"/>
              </a:spcBef>
              <a:buNone/>
            </a:pPr>
            <a:endParaRPr sz="2100" b="0">
              <a:solidFill>
                <a:schemeClr val="dk1"/>
              </a:solidFill>
              <a:latin typeface="Calibri"/>
              <a:ea typeface="Calibri"/>
              <a:cs typeface="Calibri"/>
              <a:sym typeface="Calibri"/>
            </a:endParaRPr>
          </a:p>
          <a:p>
            <a:pPr marL="0" lvl="0" indent="0" rtl="0">
              <a:spcBef>
                <a:spcPts val="0"/>
              </a:spcBef>
              <a:buNone/>
            </a:pPr>
            <a:r>
              <a:rPr lang="en-US">
                <a:solidFill>
                  <a:schemeClr val="dk1"/>
                </a:solidFill>
              </a:rPr>
              <a:t>Slide 11</a:t>
            </a:r>
          </a:p>
          <a:p>
            <a:pPr marL="457200" lvl="0" indent="0" rtl="0">
              <a:spcBef>
                <a:spcPts val="0"/>
              </a:spcBef>
              <a:buNone/>
            </a:pPr>
            <a:r>
              <a:rPr lang="en-US" sz="3500" b="0">
                <a:solidFill>
                  <a:schemeClr val="dk1"/>
                </a:solidFill>
                <a:latin typeface="Calibri"/>
                <a:ea typeface="Calibri"/>
                <a:cs typeface="Calibri"/>
                <a:sym typeface="Calibri"/>
              </a:rPr>
              <a:t>Retrieved February 17, 2017, from </a:t>
            </a:r>
            <a:r>
              <a:rPr lang="en-US" sz="3500" b="0" u="sng">
                <a:solidFill>
                  <a:schemeClr val="hlink"/>
                </a:solidFill>
                <a:latin typeface="Calibri"/>
                <a:ea typeface="Calibri"/>
                <a:cs typeface="Calibri"/>
                <a:sym typeface="Calibri"/>
                <a:hlinkClick r:id="rId3"/>
              </a:rPr>
              <a:t>http://www.darkhorseanalytics.com/</a:t>
            </a:r>
          </a:p>
          <a:p>
            <a:pPr marL="457200" lvl="0" indent="0" rtl="0">
              <a:spcBef>
                <a:spcPts val="0"/>
              </a:spcBef>
              <a:buNone/>
            </a:pPr>
            <a:endParaRPr sz="3500" b="0">
              <a:solidFill>
                <a:schemeClr val="dk1"/>
              </a:solidFill>
              <a:latin typeface="Calibri"/>
              <a:ea typeface="Calibri"/>
              <a:cs typeface="Calibri"/>
              <a:sym typeface="Calibri"/>
            </a:endParaRPr>
          </a:p>
          <a:p>
            <a:pPr marL="282257" lvl="0" indent="0">
              <a:spcBef>
                <a:spcPts val="0"/>
              </a:spcBef>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83" name="Shape 283"/>
          <p:cNvSpPr txBox="1">
            <a:spLocks noGrp="1"/>
          </p:cNvSpPr>
          <p:nvPr>
            <p:ph type="body" idx="1"/>
          </p:nvPr>
        </p:nvSpPr>
        <p:spPr>
          <a:xfrm>
            <a:off x="812879" y="2200388"/>
            <a:ext cx="14631900" cy="5855100"/>
          </a:xfrm>
          <a:prstGeom prst="rect">
            <a:avLst/>
          </a:prstGeom>
        </p:spPr>
        <p:txBody>
          <a:bodyPr lIns="91425" tIns="91425" rIns="91425" bIns="91425" anchor="t" anchorCtr="0">
            <a:noAutofit/>
          </a:bodyPr>
          <a:lstStyle/>
          <a:p>
            <a:pPr marL="0" lvl="0" indent="-69850">
              <a:spcBef>
                <a:spcPts val="0"/>
              </a:spcBef>
              <a:buClr>
                <a:schemeClr val="dk1"/>
              </a:buClr>
              <a:buSzPct val="25000"/>
              <a:buFont typeface="Arial"/>
              <a:buNone/>
            </a:pPr>
            <a:r>
              <a:rPr lang="en-US">
                <a:solidFill>
                  <a:schemeClr val="dk1"/>
                </a:solidFill>
              </a:rPr>
              <a:t>Slide 21</a:t>
            </a: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Tufte, E. R. (1985). “Instituto de Expansao Commercial, Brasil: ‘Graphicos Economicos-Estisticas’ (Rio de Janeiro, 1929), p 15.” </a:t>
            </a:r>
            <a:r>
              <a:rPr lang="en-US" sz="3500" b="0" i="1">
                <a:solidFill>
                  <a:schemeClr val="dk1"/>
                </a:solidFill>
                <a:latin typeface="Calibri"/>
                <a:ea typeface="Calibri"/>
                <a:cs typeface="Calibri"/>
                <a:sym typeface="Calibri"/>
              </a:rPr>
              <a:t>The Visual Display of Quantitative Information</a:t>
            </a:r>
            <a:r>
              <a:rPr lang="en-US" sz="3500" b="0">
                <a:solidFill>
                  <a:schemeClr val="dk1"/>
                </a:solidFill>
                <a:latin typeface="Calibri"/>
                <a:ea typeface="Calibri"/>
                <a:cs typeface="Calibri"/>
                <a:sym typeface="Calibri"/>
              </a:rPr>
              <a:t>. Second Edition. Cheshire, CT: Graphics Press. (pp 108)  </a:t>
            </a:r>
          </a:p>
          <a:p>
            <a:pPr marL="0" lvl="0" indent="0" rtl="0">
              <a:spcBef>
                <a:spcPts val="0"/>
              </a:spcBef>
              <a:buNone/>
            </a:pPr>
            <a:endParaRPr sz="2100"/>
          </a:p>
          <a:p>
            <a:pPr marL="0" lvl="0" indent="-69850" rtl="0">
              <a:spcBef>
                <a:spcPts val="0"/>
              </a:spcBef>
              <a:buClr>
                <a:schemeClr val="dk1"/>
              </a:buClr>
              <a:buSzPct val="52380"/>
              <a:buFont typeface="Arial"/>
              <a:buNone/>
            </a:pPr>
            <a:r>
              <a:rPr lang="en-US">
                <a:solidFill>
                  <a:schemeClr val="dk1"/>
                </a:solidFill>
              </a:rPr>
              <a:t>Slide 22</a:t>
            </a: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“Diamonds Were a Girl’s Best Friend” | Nigel Holmes in “A Gem That Lost Its Luster,” Time 120, no. 9 (August 30, 1982) Retrieved February 17, 2017 from  </a:t>
            </a:r>
            <a:r>
              <a:rPr lang="en-US" sz="3500" b="0" u="sng">
                <a:solidFill>
                  <a:schemeClr val="accent5"/>
                </a:solidFill>
                <a:latin typeface="Calibri"/>
                <a:ea typeface="Calibri"/>
                <a:cs typeface="Calibri"/>
                <a:sym typeface="Calibri"/>
                <a:hlinkClick r:id="rId3"/>
              </a:rPr>
              <a:t>http://visualoop.com/media/2015/03/Diamonds-Were-a-Girls-Best-Friend.jpg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32239" y="886734"/>
            <a:ext cx="14993109" cy="124772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Visualization Wheel Dimensions</a:t>
            </a:r>
          </a:p>
        </p:txBody>
      </p:sp>
      <p:sp>
        <p:nvSpPr>
          <p:cNvPr id="70" name="Shape 70"/>
          <p:cNvSpPr txBox="1">
            <a:spLocks noGrp="1"/>
          </p:cNvSpPr>
          <p:nvPr>
            <p:ph type="body" idx="1"/>
          </p:nvPr>
        </p:nvSpPr>
        <p:spPr>
          <a:xfrm>
            <a:off x="812879" y="2505188"/>
            <a:ext cx="14631829" cy="5855041"/>
          </a:xfrm>
          <a:prstGeom prst="rect">
            <a:avLst/>
          </a:prstGeom>
          <a:noFill/>
          <a:ln>
            <a:noFill/>
          </a:ln>
        </p:spPr>
        <p:txBody>
          <a:bodyPr lIns="91425" tIns="45700" rIns="91425" bIns="45700" anchor="t" anchorCtr="0">
            <a:noAutofit/>
          </a:bodyPr>
          <a:lstStyle/>
          <a:p>
            <a:pPr marL="609617" marR="0" lvl="0" indent="-609617" algn="l" rtl="0">
              <a:lnSpc>
                <a:spcPct val="90000"/>
              </a:lnSpc>
              <a:spcBef>
                <a:spcPts val="0"/>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Abstraction – Figuration</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Boxes and charts (abstraction) or real-world physical objects (figuration)</a:t>
            </a:r>
          </a:p>
          <a:p>
            <a:pPr marL="609617" marR="0" lvl="0" indent="-609617" algn="l" rtl="0">
              <a:lnSpc>
                <a:spcPct val="90000"/>
              </a:lnSpc>
              <a:spcBef>
                <a:spcPts val="889"/>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Functionality – Decoration</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No embellishments (functionality) or artistic embellishments (decoration)</a:t>
            </a:r>
          </a:p>
          <a:p>
            <a:pPr marL="609617" marR="0" lvl="0" indent="-609617" algn="l" rtl="0">
              <a:lnSpc>
                <a:spcPct val="90000"/>
              </a:lnSpc>
              <a:spcBef>
                <a:spcPts val="889"/>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Density – Lightness</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Must be studied in depth (density) or understandable at a glance (lightness)</a:t>
            </a:r>
          </a:p>
          <a:p>
            <a:pPr marL="609617" marR="0" lvl="0" indent="-609617" algn="l" rtl="0">
              <a:lnSpc>
                <a:spcPct val="90000"/>
              </a:lnSpc>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90" name="Shape 290"/>
          <p:cNvSpPr txBox="1">
            <a:spLocks noGrp="1"/>
          </p:cNvSpPr>
          <p:nvPr>
            <p:ph type="body" idx="1"/>
          </p:nvPr>
        </p:nvSpPr>
        <p:spPr>
          <a:xfrm>
            <a:off x="812879" y="2352788"/>
            <a:ext cx="14631900" cy="5855100"/>
          </a:xfrm>
          <a:prstGeom prst="rect">
            <a:avLst/>
          </a:prstGeom>
        </p:spPr>
        <p:txBody>
          <a:bodyPr lIns="91425" tIns="91425" rIns="91425" bIns="91425" anchor="t" anchorCtr="0">
            <a:noAutofit/>
          </a:bodyPr>
          <a:lstStyle/>
          <a:p>
            <a:pPr marL="0" lvl="0" indent="0" rtl="0">
              <a:spcBef>
                <a:spcPts val="0"/>
              </a:spcBef>
              <a:buNone/>
            </a:pPr>
            <a:r>
              <a:rPr lang="en-US"/>
              <a:t>Slide 25</a:t>
            </a:r>
          </a:p>
          <a:p>
            <a:pPr marL="457200" lvl="0" indent="0" rtl="0">
              <a:spcBef>
                <a:spcPts val="0"/>
              </a:spcBef>
              <a:buNone/>
            </a:pPr>
            <a:r>
              <a:rPr lang="en-US" sz="3500" b="0">
                <a:solidFill>
                  <a:schemeClr val="dk1"/>
                </a:solidFill>
                <a:latin typeface="Calibri"/>
                <a:ea typeface="Calibri"/>
                <a:cs typeface="Calibri"/>
                <a:sym typeface="Calibri"/>
              </a:rPr>
              <a:t>Google Finance. Retrieved February 17, 2017 from </a:t>
            </a:r>
            <a:r>
              <a:rPr lang="en-US" sz="3500" b="0" u="sng">
                <a:solidFill>
                  <a:schemeClr val="hlink"/>
                </a:solidFill>
                <a:latin typeface="Calibri"/>
                <a:ea typeface="Calibri"/>
                <a:cs typeface="Calibri"/>
                <a:sym typeface="Calibri"/>
                <a:hlinkClick r:id="rId3"/>
              </a:rPr>
              <a:t>https://www.google.com/finance?ei=L0IyWJmeHdrEjAGluK24DA#stockscreener</a:t>
            </a:r>
          </a:p>
          <a:p>
            <a:pPr marL="0" lvl="0" indent="0" rtl="0">
              <a:spcBef>
                <a:spcPts val="0"/>
              </a:spcBef>
              <a:buNone/>
            </a:pPr>
            <a:endParaRPr sz="2100" b="0">
              <a:solidFill>
                <a:schemeClr val="dk1"/>
              </a:solidFill>
              <a:latin typeface="Calibri"/>
              <a:ea typeface="Calibri"/>
              <a:cs typeface="Calibri"/>
              <a:sym typeface="Calibri"/>
            </a:endParaRPr>
          </a:p>
          <a:p>
            <a:pPr marL="0" lvl="0" indent="-69850" rtl="0">
              <a:spcBef>
                <a:spcPts val="0"/>
              </a:spcBef>
              <a:buClr>
                <a:schemeClr val="dk1"/>
              </a:buClr>
              <a:buSzPct val="25000"/>
              <a:buFont typeface="Arial"/>
              <a:buNone/>
            </a:pPr>
            <a:r>
              <a:rPr lang="en-US">
                <a:solidFill>
                  <a:schemeClr val="dk1"/>
                </a:solidFill>
              </a:rPr>
              <a:t>Slide 26</a:t>
            </a: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Retrieved February 17, 2017 from twitter.com</a:t>
            </a:r>
          </a:p>
          <a:p>
            <a:pPr marL="457200" lvl="0" indent="0" rtl="0">
              <a:spcBef>
                <a:spcPts val="0"/>
              </a:spcBef>
              <a:buNone/>
            </a:pPr>
            <a:endParaRPr sz="2133" b="0">
              <a:solidFill>
                <a:schemeClr val="dk1"/>
              </a:solidFill>
              <a:latin typeface="Calibri"/>
              <a:ea typeface="Calibri"/>
              <a:cs typeface="Calibri"/>
              <a:sym typeface="Calibri"/>
            </a:endParaRPr>
          </a:p>
          <a:p>
            <a:pPr marL="0" lvl="0" indent="0" rtl="0">
              <a:spcBef>
                <a:spcPts val="0"/>
              </a:spcBef>
              <a:buNone/>
            </a:pPr>
            <a:endParaRPr sz="2133" b="0">
              <a:solidFill>
                <a:schemeClr val="dk1"/>
              </a:solidFill>
              <a:latin typeface="Calibri"/>
              <a:ea typeface="Calibri"/>
              <a:cs typeface="Calibri"/>
              <a:sym typeface="Calibri"/>
            </a:endParaRPr>
          </a:p>
          <a:p>
            <a:pPr marL="0" lvl="0" indent="0" rtl="0">
              <a:spcBef>
                <a:spcPts val="0"/>
              </a:spcBef>
              <a:buClr>
                <a:schemeClr val="dk1"/>
              </a:buClr>
              <a:buSzPct val="25000"/>
              <a:buFont typeface="Arial"/>
              <a:buNone/>
            </a:pPr>
            <a:endParaRPr sz="2133" b="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97" name="Shape 297"/>
          <p:cNvSpPr txBox="1">
            <a:spLocks noGrp="1"/>
          </p:cNvSpPr>
          <p:nvPr>
            <p:ph type="body" idx="1"/>
          </p:nvPr>
        </p:nvSpPr>
        <p:spPr>
          <a:xfrm>
            <a:off x="812879" y="2352788"/>
            <a:ext cx="14631900" cy="5855100"/>
          </a:xfrm>
          <a:prstGeom prst="rect">
            <a:avLst/>
          </a:prstGeom>
        </p:spPr>
        <p:txBody>
          <a:bodyPr lIns="91425" tIns="91425" rIns="91425" bIns="91425" anchor="t" anchorCtr="0">
            <a:noAutofit/>
          </a:bodyPr>
          <a:lstStyle/>
          <a:p>
            <a:pPr marL="0" lvl="0" indent="0" rtl="0">
              <a:spcBef>
                <a:spcPts val="0"/>
              </a:spcBef>
              <a:buNone/>
            </a:pPr>
            <a:r>
              <a:rPr lang="en-US"/>
              <a:t>Slide 27</a:t>
            </a:r>
          </a:p>
          <a:p>
            <a:pPr marL="457200" lvl="0" indent="0" rtl="0">
              <a:spcBef>
                <a:spcPts val="0"/>
              </a:spcBef>
              <a:buNone/>
            </a:pPr>
            <a:r>
              <a:rPr lang="en-US" sz="2133" b="0">
                <a:solidFill>
                  <a:schemeClr val="dk1"/>
                </a:solidFill>
                <a:latin typeface="Calibri"/>
                <a:ea typeface="Calibri"/>
                <a:cs typeface="Calibri"/>
                <a:sym typeface="Calibri"/>
              </a:rPr>
              <a:t> </a:t>
            </a:r>
            <a:r>
              <a:rPr lang="en-US" sz="3500" b="0">
                <a:solidFill>
                  <a:schemeClr val="dk1"/>
                </a:solidFill>
                <a:latin typeface="Calibri"/>
                <a:ea typeface="Calibri"/>
                <a:cs typeface="Calibri"/>
                <a:sym typeface="Calibri"/>
              </a:rPr>
              <a:t>Tufte, E. R. (1985). “In the Barrel.” Originally in Time, April 9, 1979, 57. </a:t>
            </a:r>
            <a:r>
              <a:rPr lang="en-US" sz="3500" b="0" i="1">
                <a:solidFill>
                  <a:schemeClr val="dk1"/>
                </a:solidFill>
                <a:latin typeface="Calibri"/>
                <a:ea typeface="Calibri"/>
                <a:cs typeface="Calibri"/>
                <a:sym typeface="Calibri"/>
              </a:rPr>
              <a:t>The Visual Display of Quantitative Information</a:t>
            </a:r>
            <a:r>
              <a:rPr lang="en-US" sz="3500" b="0">
                <a:solidFill>
                  <a:schemeClr val="dk1"/>
                </a:solidFill>
                <a:latin typeface="Calibri"/>
                <a:ea typeface="Calibri"/>
                <a:cs typeface="Calibri"/>
                <a:sym typeface="Calibri"/>
              </a:rPr>
              <a:t>. Second Edition. Cheshire, CT: Graphics Press. (pp 62) Retrieved February 17, 2017 from </a:t>
            </a:r>
            <a:r>
              <a:rPr lang="en-US" sz="3500" b="0" u="sng">
                <a:solidFill>
                  <a:schemeClr val="accent5"/>
                </a:solidFill>
                <a:latin typeface="Calibri"/>
                <a:ea typeface="Calibri"/>
                <a:cs typeface="Calibri"/>
                <a:sym typeface="Calibri"/>
                <a:hlinkClick r:id="rId3"/>
              </a:rPr>
              <a:t>http://images.slideplayer.com/14/4283310/slides/slide_10.jpg</a:t>
            </a:r>
            <a:r>
              <a:rPr lang="en-US" sz="3500" b="0">
                <a:solidFill>
                  <a:schemeClr val="dk1"/>
                </a:solidFill>
                <a:latin typeface="Calibri"/>
                <a:ea typeface="Calibri"/>
                <a:cs typeface="Calibri"/>
                <a:sym typeface="Calibri"/>
              </a:rPr>
              <a:t> for digital copy.</a:t>
            </a:r>
          </a:p>
          <a:p>
            <a:pPr marL="457200" lvl="0" indent="0" rtl="0">
              <a:spcBef>
                <a:spcPts val="0"/>
              </a:spcBef>
              <a:buNone/>
            </a:pPr>
            <a:endParaRPr sz="2100" b="0">
              <a:solidFill>
                <a:schemeClr val="dk1"/>
              </a:solidFill>
              <a:latin typeface="Calibri"/>
              <a:ea typeface="Calibri"/>
              <a:cs typeface="Calibri"/>
              <a:sym typeface="Calibri"/>
            </a:endParaRPr>
          </a:p>
          <a:p>
            <a:pPr marL="0" lvl="0" indent="0" rtl="0">
              <a:spcBef>
                <a:spcPts val="0"/>
              </a:spcBef>
              <a:buNone/>
            </a:pPr>
            <a:r>
              <a:rPr lang="en-US"/>
              <a:t>Slide 29</a:t>
            </a:r>
          </a:p>
          <a:p>
            <a:pPr marL="457200" lvl="0" indent="0" rtl="0">
              <a:spcBef>
                <a:spcPts val="0"/>
              </a:spcBef>
              <a:buNone/>
            </a:pPr>
            <a:r>
              <a:rPr lang="en-US" sz="3500" b="0">
                <a:solidFill>
                  <a:schemeClr val="dk1"/>
                </a:solidFill>
                <a:latin typeface="Calibri"/>
                <a:ea typeface="Calibri"/>
                <a:cs typeface="Calibri"/>
                <a:sym typeface="Calibri"/>
              </a:rPr>
              <a:t>Cairo, A. (2016). </a:t>
            </a:r>
            <a:r>
              <a:rPr lang="en-US" sz="3500" b="0" i="1">
                <a:solidFill>
                  <a:schemeClr val="dk1"/>
                </a:solidFill>
                <a:latin typeface="Calibri"/>
                <a:ea typeface="Calibri"/>
                <a:cs typeface="Calibri"/>
                <a:sym typeface="Calibri"/>
              </a:rPr>
              <a:t>The truthful art: Data charts and maps for communication</a:t>
            </a:r>
            <a:r>
              <a:rPr lang="en-US" sz="3500" b="0">
                <a:solidFill>
                  <a:schemeClr val="dk1"/>
                </a:solidFill>
                <a:latin typeface="Calibri"/>
                <a:ea typeface="Calibri"/>
                <a:cs typeface="Calibri"/>
                <a:sym typeface="Calibri"/>
              </a:rPr>
              <a:t>. Berkley, CA: New Riders. (Figure 2.2, pp 46)</a:t>
            </a:r>
          </a:p>
          <a:p>
            <a:pPr marL="457200" lvl="0" indent="-69850" rtl="0">
              <a:spcBef>
                <a:spcPts val="0"/>
              </a:spcBef>
              <a:buClr>
                <a:schemeClr val="dk1"/>
              </a:buClr>
              <a:buSzPct val="52380"/>
              <a:buFont typeface="Arial"/>
              <a:buNone/>
            </a:pPr>
            <a:r>
              <a:rPr lang="en-US"/>
              <a:t>  </a:t>
            </a:r>
          </a:p>
          <a:p>
            <a:pPr marL="0" lvl="0" indent="0" rtl="0">
              <a:spcBef>
                <a:spcPts val="0"/>
              </a:spcBef>
              <a:buClr>
                <a:schemeClr val="dk1"/>
              </a:buClr>
              <a:buSzPct val="25000"/>
              <a:buFont typeface="Arial"/>
              <a:buNone/>
            </a:pPr>
            <a:endParaRPr sz="2133" b="0">
              <a:solidFill>
                <a:schemeClr val="dk1"/>
              </a:solidFill>
              <a:latin typeface="Calibri"/>
              <a:ea typeface="Calibri"/>
              <a:cs typeface="Calibri"/>
              <a:sym typeface="Calibri"/>
            </a:endParaRPr>
          </a:p>
          <a:p>
            <a:pPr marL="0" lvl="0" indent="-69850" rtl="0">
              <a:spcBef>
                <a:spcPts val="0"/>
              </a:spcBef>
              <a:buClr>
                <a:schemeClr val="dk1"/>
              </a:buClr>
              <a:buSzPct val="52380"/>
              <a:buFont typeface="Arial"/>
              <a:buNone/>
            </a:pPr>
            <a:endParaRPr sz="2133" b="0">
              <a:solidFill>
                <a:schemeClr val="dk1"/>
              </a:solidFill>
              <a:latin typeface="Calibri"/>
              <a:ea typeface="Calibri"/>
              <a:cs typeface="Calibri"/>
              <a:sym typeface="Calibri"/>
            </a:endParaRPr>
          </a:p>
          <a:p>
            <a:pPr lvl="0">
              <a:spcBef>
                <a:spcPts val="0"/>
              </a:spcBef>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304" name="Shape 304"/>
          <p:cNvSpPr txBox="1">
            <a:spLocks noGrp="1"/>
          </p:cNvSpPr>
          <p:nvPr>
            <p:ph type="body" idx="1"/>
          </p:nvPr>
        </p:nvSpPr>
        <p:spPr>
          <a:xfrm>
            <a:off x="812879" y="2352788"/>
            <a:ext cx="14631900" cy="5855100"/>
          </a:xfrm>
          <a:prstGeom prst="rect">
            <a:avLst/>
          </a:prstGeom>
        </p:spPr>
        <p:txBody>
          <a:bodyPr lIns="91425" tIns="91425" rIns="91425" bIns="91425" anchor="t" anchorCtr="0">
            <a:noAutofit/>
          </a:bodyPr>
          <a:lstStyle/>
          <a:p>
            <a:pPr marL="0" lvl="0" indent="-69850" rtl="0">
              <a:spcBef>
                <a:spcPts val="0"/>
              </a:spcBef>
              <a:buClr>
                <a:schemeClr val="dk1"/>
              </a:buClr>
              <a:buSzPct val="52380"/>
              <a:buFont typeface="Arial"/>
              <a:buNone/>
            </a:pPr>
            <a:r>
              <a:rPr lang="en-US">
                <a:solidFill>
                  <a:schemeClr val="dk1"/>
                </a:solidFill>
              </a:rPr>
              <a:t>Slide 30</a:t>
            </a: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Image on the left:</a:t>
            </a:r>
          </a:p>
          <a:p>
            <a:pPr marL="457200" lvl="0" indent="0" rtl="0">
              <a:spcBef>
                <a:spcPts val="0"/>
              </a:spcBef>
              <a:buNone/>
            </a:pPr>
            <a:r>
              <a:rPr lang="en-US" sz="3500" b="0">
                <a:solidFill>
                  <a:schemeClr val="dk1"/>
                </a:solidFill>
                <a:latin typeface="Calibri"/>
                <a:ea typeface="Calibri"/>
                <a:cs typeface="Calibri"/>
                <a:sym typeface="Calibri"/>
              </a:rPr>
              <a:t>Cairo, A. (2016). </a:t>
            </a:r>
            <a:r>
              <a:rPr lang="en-US" sz="3500" b="0" i="1">
                <a:solidFill>
                  <a:schemeClr val="dk1"/>
                </a:solidFill>
                <a:latin typeface="Calibri"/>
                <a:ea typeface="Calibri"/>
                <a:cs typeface="Calibri"/>
                <a:sym typeface="Calibri"/>
              </a:rPr>
              <a:t>The truthful art: Data charts and maps for communication</a:t>
            </a:r>
            <a:r>
              <a:rPr lang="en-US" sz="3500" b="0">
                <a:solidFill>
                  <a:schemeClr val="dk1"/>
                </a:solidFill>
                <a:latin typeface="Calibri"/>
                <a:ea typeface="Calibri"/>
                <a:cs typeface="Calibri"/>
                <a:sym typeface="Calibri"/>
              </a:rPr>
              <a:t>. Berkeley, CA: New Riders. (Figure 2.2, pp 46)</a:t>
            </a:r>
          </a:p>
          <a:p>
            <a:pPr marL="457200" lvl="0" indent="-69850" rtl="0">
              <a:spcBef>
                <a:spcPts val="0"/>
              </a:spcBef>
              <a:buClr>
                <a:schemeClr val="dk1"/>
              </a:buClr>
              <a:buSzPct val="52380"/>
              <a:buFont typeface="Arial"/>
              <a:buNone/>
            </a:pPr>
            <a:endParaRPr sz="2100" b="0">
              <a:solidFill>
                <a:schemeClr val="dk1"/>
              </a:solidFill>
              <a:latin typeface="Calibri"/>
              <a:ea typeface="Calibri"/>
              <a:cs typeface="Calibri"/>
              <a:sym typeface="Calibri"/>
            </a:endParaRP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Image on the right</a:t>
            </a: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Cairo, A. (2016). </a:t>
            </a:r>
            <a:r>
              <a:rPr lang="en-US" sz="3500" b="0" i="1">
                <a:solidFill>
                  <a:schemeClr val="dk1"/>
                </a:solidFill>
                <a:latin typeface="Calibri"/>
                <a:ea typeface="Calibri"/>
                <a:cs typeface="Calibri"/>
                <a:sym typeface="Calibri"/>
              </a:rPr>
              <a:t>The truthful art: Data charts and maps for communication</a:t>
            </a:r>
            <a:r>
              <a:rPr lang="en-US" sz="3500" b="0">
                <a:solidFill>
                  <a:schemeClr val="dk1"/>
                </a:solidFill>
                <a:latin typeface="Calibri"/>
                <a:ea typeface="Calibri"/>
                <a:cs typeface="Calibri"/>
                <a:sym typeface="Calibri"/>
              </a:rPr>
              <a:t>. Berkley, CA: New Riders. (Figure 2.3, pp 47)</a:t>
            </a:r>
          </a:p>
          <a:p>
            <a:pPr lvl="0">
              <a:spcBef>
                <a:spcPts val="0"/>
              </a:spcBef>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Shape 76" descr="A scatterplot with marginal histograms. The X axis shows percentage of chapters accessed in a MOOC course from 0 percent on the left to 100 percent on the right, and the Y axis shows adjusted grades from 0 at the bottom to 100 at the top. The scatter plot maps both of these variables together, with higher density on the bottom left and the top right.&#10;" title="A scatterplot with marginal histograms"/>
          <p:cNvPicPr preferRelativeResize="0"/>
          <p:nvPr/>
        </p:nvPicPr>
        <p:blipFill rotWithShape="1">
          <a:blip r:embed="rId3">
            <a:alphaModFix/>
          </a:blip>
          <a:srcRect/>
          <a:stretch/>
        </p:blipFill>
        <p:spPr>
          <a:xfrm>
            <a:off x="2710127" y="1273929"/>
            <a:ext cx="10579663" cy="74044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Visualization Wheel Dimensions</a:t>
            </a:r>
          </a:p>
        </p:txBody>
      </p:sp>
      <p:sp>
        <p:nvSpPr>
          <p:cNvPr id="82" name="Shape 82"/>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609616" marR="0" lvl="0" indent="-609616" algn="l" rtl="0">
              <a:spcBef>
                <a:spcPts val="0"/>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Multidimensional – Unidimensional</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Different aspects of phenomena (multidimensional) or single or few items of phenomenal (unidimensional)</a:t>
            </a:r>
          </a:p>
          <a:p>
            <a:pPr marL="609616" marR="0" lvl="0" indent="-609616" algn="l" rtl="0">
              <a:spcBef>
                <a:spcPts val="889"/>
              </a:spcBef>
              <a:spcAft>
                <a:spcPts val="0"/>
              </a:spcAft>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a:p>
            <a:pPr marL="609616" marR="0" lvl="0" indent="-609616" algn="l" rtl="0">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body" idx="2"/>
          </p:nvPr>
        </p:nvSpPr>
        <p:spPr>
          <a:xfrm>
            <a:off x="8264274" y="2133601"/>
            <a:ext cx="7180499" cy="6034500"/>
          </a:xfrm>
          <a:prstGeom prst="rect">
            <a:avLst/>
          </a:prstGeom>
          <a:noFill/>
          <a:ln>
            <a:noFill/>
          </a:ln>
        </p:spPr>
        <p:txBody>
          <a:bodyPr lIns="91425" tIns="45700" rIns="91425" bIns="45700" anchor="t" anchorCtr="0">
            <a:noAutofit/>
          </a:bodyPr>
          <a:lstStyle/>
          <a:p>
            <a:pPr marL="609616" marR="0" lvl="0" indent="-609616" algn="l" rtl="0">
              <a:spcBef>
                <a:spcPts val="0"/>
              </a:spcBef>
              <a:buClr>
                <a:schemeClr val="dk2"/>
              </a:buClr>
              <a:buSzPct val="100000"/>
              <a:buFont typeface="Arial"/>
              <a:buNone/>
            </a:pPr>
            <a:endParaRPr sz="3200" b="0" i="0" u="none" strike="noStrike" cap="none">
              <a:solidFill>
                <a:schemeClr val="dk2"/>
              </a:solidFill>
              <a:latin typeface="Gill Sans"/>
              <a:ea typeface="Gill Sans"/>
              <a:cs typeface="Gill Sans"/>
              <a:sym typeface="Gill Sans"/>
            </a:endParaRPr>
          </a:p>
        </p:txBody>
      </p:sp>
      <p:sp>
        <p:nvSpPr>
          <p:cNvPr id="89" name="Shape 89"/>
          <p:cNvSpPr txBox="1">
            <a:spLocks noGrp="1"/>
          </p:cNvSpPr>
          <p:nvPr>
            <p:ph type="body" idx="1"/>
          </p:nvPr>
        </p:nvSpPr>
        <p:spPr>
          <a:xfrm>
            <a:off x="812879" y="2133601"/>
            <a:ext cx="7180500" cy="6034500"/>
          </a:xfrm>
          <a:prstGeom prst="rect">
            <a:avLst/>
          </a:prstGeom>
          <a:noFill/>
          <a:ln>
            <a:noFill/>
          </a:ln>
        </p:spPr>
        <p:txBody>
          <a:bodyPr lIns="91425" tIns="45700" rIns="91425" bIns="45700" anchor="t" anchorCtr="0">
            <a:noAutofit/>
          </a:bodyPr>
          <a:lstStyle/>
          <a:p>
            <a:pPr marL="609616" marR="0" lvl="0" indent="-609616" algn="l" rtl="0">
              <a:spcBef>
                <a:spcPts val="0"/>
              </a:spcBef>
              <a:buClr>
                <a:schemeClr val="dk2"/>
              </a:buClr>
              <a:buSzPct val="100000"/>
              <a:buFont typeface="Arial"/>
              <a:buNone/>
            </a:pPr>
            <a:endParaRPr sz="3200" b="1" i="0" u="none" strike="noStrike" cap="none">
              <a:solidFill>
                <a:schemeClr val="dk2"/>
              </a:solidFill>
              <a:latin typeface="Gill Sans"/>
              <a:ea typeface="Gill Sans"/>
              <a:cs typeface="Gill Sans"/>
              <a:sym typeface="Gill Sans"/>
            </a:endParaRPr>
          </a:p>
        </p:txBody>
      </p:sp>
      <p:pic>
        <p:nvPicPr>
          <p:cNvPr id="90" name="Shape 90" descr="A two-dimensional annotated map by Charles Joseph Minard showing the march of Napoleon’s troops into and out of Russia in 1812. The size of the army is shown by the thickness of the upper bar, going from thick to thinner into Russia and in the lower bar, from thin to very thin on their retreat. The direction of their march is also evident through the thinning of the lines. There is other information given by the map, including temperature at given locations, geographical features like rivers and towns, and distance shown in kilometers. The dramatic reduction in the size of the army over time is clearly shown, and upon closer inspection, various factors that contributed to this loss are evident, for example, due to cold temperatures.&#10;" title="Charles Minard's map of Napoleon's Russian Campaign of 1812"/>
          <p:cNvPicPr preferRelativeResize="0"/>
          <p:nvPr/>
        </p:nvPicPr>
        <p:blipFill rotWithShape="1">
          <a:blip r:embed="rId3">
            <a:alphaModFix/>
          </a:blip>
          <a:srcRect/>
          <a:stretch/>
        </p:blipFill>
        <p:spPr>
          <a:xfrm>
            <a:off x="1637653" y="1792842"/>
            <a:ext cx="13253100" cy="6318900"/>
          </a:xfrm>
          <a:prstGeom prst="rect">
            <a:avLst/>
          </a:prstGeom>
          <a:noFill/>
          <a:ln>
            <a:noFill/>
          </a:ln>
        </p:spPr>
      </p:pic>
      <p:sp>
        <p:nvSpPr>
          <p:cNvPr id="91" name="Shape 91"/>
          <p:cNvSpPr txBox="1">
            <a:spLocks noGrp="1"/>
          </p:cNvSpPr>
          <p:nvPr>
            <p:ph type="title"/>
          </p:nvPr>
        </p:nvSpPr>
        <p:spPr>
          <a:xfrm>
            <a:off x="948358" y="885295"/>
            <a:ext cx="14631900" cy="12483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endParaRPr sz="5689"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Visualization Wheel Dimensions</a:t>
            </a:r>
          </a:p>
        </p:txBody>
      </p:sp>
      <p:sp>
        <p:nvSpPr>
          <p:cNvPr id="97" name="Shape 97"/>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609616" marR="0" lvl="0" indent="-609616" algn="l" rtl="0">
              <a:lnSpc>
                <a:spcPct val="90000"/>
              </a:lnSpc>
              <a:spcBef>
                <a:spcPts val="0"/>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Multidimensional – Unidimensional</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Different aspects of phenomena (multidimensional) or single or few items of phenomenal (unidimensional)</a:t>
            </a:r>
          </a:p>
          <a:p>
            <a:pPr marL="609616" marR="0" lvl="0" indent="-609616" algn="l" rtl="0">
              <a:lnSpc>
                <a:spcPct val="90000"/>
              </a:lnSpc>
              <a:spcBef>
                <a:spcPts val="889"/>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Originality – Familiarity</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Novel methods of visualization (originality) or established and well understood methods of visualization (familiarity)</a:t>
            </a:r>
          </a:p>
          <a:p>
            <a:pPr marL="609616" marR="0" lvl="0" indent="-609616" algn="l" rtl="0">
              <a:lnSpc>
                <a:spcPct val="90000"/>
              </a:lnSpc>
              <a:spcBef>
                <a:spcPts val="889"/>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Novelty – Redundancy</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Explaining each item once (novelty) or encoding multiple explanations of the same phenomena (redundancy)</a:t>
            </a:r>
          </a:p>
          <a:p>
            <a:pPr marL="609616" marR="0" lvl="0" indent="-609616" algn="l" rtl="0">
              <a:lnSpc>
                <a:spcPct val="90000"/>
              </a:lnSpc>
              <a:spcBef>
                <a:spcPts val="889"/>
              </a:spcBef>
              <a:spcAft>
                <a:spcPts val="0"/>
              </a:spcAft>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a:p>
            <a:pPr marL="609616" marR="0" lvl="0" indent="-609616" algn="l" rtl="0">
              <a:lnSpc>
                <a:spcPct val="90000"/>
              </a:lnSpc>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Shape 103" descr="Two visualization wheels with identical characteristic labels, but different plotted values. On the left wheel, more emphasis is placed on complex and deeper visualization characteristics, like abstraction, functionality, density, and multidimensionality. Scientists and engineers prefer images that correspond to this wheel. &#10;&#10;In the right wheel, the plotted values show more emphasis on intelligible and shallower visualization characteristics, like unidimensionality, lightness, decoration, and figuration. Artists, graphic designers, and journalists prefer images that correspond to this wheel.&#10;" title="Two visualization wheels"/>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26394" y="1350332"/>
            <a:ext cx="12869399" cy="7088100"/>
          </a:xfrm>
          <a:prstGeom prst="rect">
            <a:avLst/>
          </a:prstGeom>
          <a:noFill/>
          <a:ln>
            <a:noFill/>
          </a:ln>
        </p:spPr>
      </p:pic>
    </p:spTree>
  </p:cSld>
  <p:clrMapOvr>
    <a:masterClrMapping/>
  </p:clrMapOvr>
</p:sld>
</file>

<file path=ppt/theme/theme1.xml><?xml version="1.0" encoding="utf-8"?>
<a:theme xmlns:a="http://schemas.openxmlformats.org/drawingml/2006/main" name="071215_powerpoint_template_a">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3246</Words>
  <Application>Microsoft Office PowerPoint</Application>
  <PresentationFormat>Personalizar</PresentationFormat>
  <Paragraphs>207</Paragraphs>
  <Slides>42</Slides>
  <Notes>42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42</vt:i4>
      </vt:variant>
    </vt:vector>
  </HeadingPairs>
  <TitlesOfParts>
    <vt:vector size="49" baseType="lpstr">
      <vt:lpstr>Arial</vt:lpstr>
      <vt:lpstr>Calibri</vt:lpstr>
      <vt:lpstr>Georgia</vt:lpstr>
      <vt:lpstr>Gill Sans</vt:lpstr>
      <vt:lpstr>Merriweather Sans</vt:lpstr>
      <vt:lpstr>Times New Roman</vt:lpstr>
      <vt:lpstr>071215_powerpoint_template_a</vt:lpstr>
      <vt:lpstr>Visualization Wheel</vt:lpstr>
      <vt:lpstr>Visualization Wheel Dimensions</vt:lpstr>
      <vt:lpstr>Visualization Wheel Dimensions</vt:lpstr>
      <vt:lpstr>Visualization Wheel Dimensions</vt:lpstr>
      <vt:lpstr>Apresentação do PowerPoint</vt:lpstr>
      <vt:lpstr>Visualization Wheel Dimensions</vt:lpstr>
      <vt:lpstr>Apresentação do PowerPoint</vt:lpstr>
      <vt:lpstr>Visualization Wheel Dimensions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Qualities of a Great Visualization</vt:lpstr>
      <vt:lpstr>Apresentação do PowerPoint</vt:lpstr>
      <vt:lpstr>Apresentação do PowerPoint</vt:lpstr>
      <vt:lpstr>Qualities of a Great Visualization</vt:lpstr>
      <vt:lpstr>Apresentação do PowerPoint</vt:lpstr>
      <vt:lpstr>Qualities of a Great Visualization</vt:lpstr>
      <vt:lpstr>Qualities of a Great Visualization</vt:lpstr>
      <vt:lpstr>Qualities of a Great Visualization</vt:lpstr>
      <vt:lpstr>Acknowledgements</vt:lpstr>
      <vt:lpstr>Acknowledgements</vt:lpstr>
      <vt:lpstr>Acknowledgements</vt:lpstr>
      <vt:lpstr>Acknowledgements</vt:lpstr>
      <vt:lpstr>Acknowledgements</vt:lpstr>
      <vt:lpstr>Acknowledgements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Wheel</dc:title>
  <cp:lastModifiedBy>Carlos Henrique Mora Junior</cp:lastModifiedBy>
  <cp:revision>5</cp:revision>
  <dcterms:modified xsi:type="dcterms:W3CDTF">2020-03-31T17:55:45Z</dcterms:modified>
</cp:coreProperties>
</file>